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2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4.xml" ContentType="application/vnd.openxmlformats-officedocument.presentationml.notesSl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5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6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7.xml" ContentType="application/vnd.openxmlformats-officedocument.presentationml.notesSlid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8.xml" ContentType="application/vnd.openxmlformats-officedocument.presentationml.notesSlid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9.xml" ContentType="application/vnd.openxmlformats-officedocument.presentationml.notesSlid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0.xml" ContentType="application/vnd.openxmlformats-officedocument.presentationml.notesSlid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1.xml" ContentType="application/vnd.openxmlformats-officedocument.presentationml.notesSlide+xml"/>
  <Override PartName="/ppt/charts/chart39.xml" ContentType="application/vnd.openxmlformats-officedocument.drawingml.chart+xml"/>
  <Override PartName="/ppt/notesSlides/notesSlide32.xml" ContentType="application/vnd.openxmlformats-officedocument.presentationml.notesSlid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3.xml" ContentType="application/vnd.openxmlformats-officedocument.presentationml.notesSlid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4.xml" ContentType="application/vnd.openxmlformats-officedocument.presentationml.notesSlide+xml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35.xml" ContentType="application/vnd.openxmlformats-officedocument.presentationml.notesSlide+xml"/>
  <Override PartName="/ppt/charts/chart43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6.xml" ContentType="application/vnd.openxmlformats-officedocument.presentationml.notesSlide+xml"/>
  <Override PartName="/ppt/charts/chart44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5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7.xml" ContentType="application/vnd.openxmlformats-officedocument.presentationml.notesSlide+xml"/>
  <Override PartName="/ppt/charts/chart46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38.xml" ContentType="application/vnd.openxmlformats-officedocument.presentationml.notesSlide+xml"/>
  <Override PartName="/ppt/charts/chart47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9.xml" ContentType="application/vnd.openxmlformats-officedocument.presentationml.notesSlide+xml"/>
  <Override PartName="/ppt/charts/chart48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4128" r:id="rId4"/>
  </p:sldMasterIdLst>
  <p:notesMasterIdLst>
    <p:notesMasterId r:id="rId46"/>
  </p:notesMasterIdLst>
  <p:sldIdLst>
    <p:sldId id="424" r:id="rId5"/>
    <p:sldId id="378" r:id="rId6"/>
    <p:sldId id="382" r:id="rId7"/>
    <p:sldId id="385" r:id="rId8"/>
    <p:sldId id="383" r:id="rId9"/>
    <p:sldId id="384" r:id="rId10"/>
    <p:sldId id="509" r:id="rId11"/>
    <p:sldId id="386" r:id="rId12"/>
    <p:sldId id="387" r:id="rId13"/>
    <p:sldId id="388" r:id="rId14"/>
    <p:sldId id="391" r:id="rId15"/>
    <p:sldId id="429" r:id="rId16"/>
    <p:sldId id="486" r:id="rId17"/>
    <p:sldId id="427" r:id="rId18"/>
    <p:sldId id="519" r:id="rId19"/>
    <p:sldId id="448" r:id="rId20"/>
    <p:sldId id="484" r:id="rId21"/>
    <p:sldId id="485" r:id="rId22"/>
    <p:sldId id="489" r:id="rId23"/>
    <p:sldId id="481" r:id="rId24"/>
    <p:sldId id="487" r:id="rId25"/>
    <p:sldId id="518" r:id="rId26"/>
    <p:sldId id="510" r:id="rId27"/>
    <p:sldId id="493" r:id="rId28"/>
    <p:sldId id="496" r:id="rId29"/>
    <p:sldId id="513" r:id="rId30"/>
    <p:sldId id="511" r:id="rId31"/>
    <p:sldId id="512" r:id="rId32"/>
    <p:sldId id="516" r:id="rId33"/>
    <p:sldId id="515" r:id="rId34"/>
    <p:sldId id="401" r:id="rId35"/>
    <p:sldId id="402" r:id="rId36"/>
    <p:sldId id="405" r:id="rId37"/>
    <p:sldId id="479" r:id="rId38"/>
    <p:sldId id="409" r:id="rId39"/>
    <p:sldId id="410" r:id="rId40"/>
    <p:sldId id="482" r:id="rId41"/>
    <p:sldId id="483" r:id="rId42"/>
    <p:sldId id="503" r:id="rId43"/>
    <p:sldId id="504" r:id="rId44"/>
    <p:sldId id="471" r:id="rId45"/>
  </p:sldIdLst>
  <p:sldSz cx="12192000" cy="6858000"/>
  <p:notesSz cx="6858000" cy="9144000"/>
  <p:defaultTextStyle>
    <a:defPPr>
      <a:defRPr lang="en-US"/>
    </a:defPPr>
    <a:lvl1pPr marL="0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5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3" algn="l" defTabSz="9142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79F"/>
    <a:srgbClr val="009FDE"/>
    <a:srgbClr val="FF6600"/>
    <a:srgbClr val="266B8E"/>
    <a:srgbClr val="FFFFAF"/>
    <a:srgbClr val="FF2929"/>
    <a:srgbClr val="FF6969"/>
    <a:srgbClr val="8C9AE0"/>
    <a:srgbClr val="FFAF6D"/>
    <a:srgbClr val="FFA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5009" autoAdjust="0"/>
  </p:normalViewPr>
  <p:slideViewPr>
    <p:cSldViewPr snapToGrid="0">
      <p:cViewPr varScale="1">
        <p:scale>
          <a:sx n="52" d="100"/>
          <a:sy n="52" d="100"/>
        </p:scale>
        <p:origin x="102" y="342"/>
      </p:cViewPr>
      <p:guideLst>
        <p:guide orient="horz" pos="2472"/>
        <p:guide pos="3840"/>
      </p:guideLst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990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venka%20Kapi&#269;i&#263;\Downloads\Septembar%20202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cuments\Back%20up%20Lenovo%202021\CEDEM\Septembar%202025\Septembar%20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Politicko%20engleski\Septembar%202025_e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venka%20Kapi&#269;i&#263;\Downloads\Septembar%202025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venka%20Kapi&#269;i&#263;\Downloads\Septembar%202025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c\Desktop\Politicko%20engleski\Septembar%202025_eng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ja\Desktop\POLITICKO%202025\Septembar%202025_en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Politicko%20engleski\Septembar%202025_e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ownloads\Septembar%202025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evenka%20Kapi&#269;i&#263;\Downloads\Septembar%202025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ja\Desktop\POLITICKO%202025\Septembar%202025_en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nja\Desktop\POLITICKO%202025\Septembar%202025_e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Politicko%20engleski\Septembar%202025_en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\Desktop\Politicko%20engleski\Septembar%202025_en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sanja\Desktop\POLITICKO%202025\Septembar%202025_e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12224"/>
        <c:axId val="145013760"/>
        <c:axId val="0"/>
      </c:bar3DChart>
      <c:catAx>
        <c:axId val="14501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13760"/>
        <c:crosses val="autoZero"/>
        <c:auto val="1"/>
        <c:lblAlgn val="ctr"/>
        <c:lblOffset val="100"/>
        <c:noMultiLvlLbl val="0"/>
      </c:catAx>
      <c:valAx>
        <c:axId val="145013760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4501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050961586510658"/>
          <c:y val="0.12732983846453313"/>
          <c:w val="0.8272669027205688"/>
          <c:h val="0.8089781508482079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266B8E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Sheet25!$A$2:$A$25</c:f>
              <c:strCache>
                <c:ptCount val="24"/>
                <c:pt idx="0">
                  <c:v>Fatmir DJEKA</c:v>
                </c:pt>
                <c:pt idx="1">
                  <c:v>Mehmed ZENKA</c:v>
                </c:pt>
                <c:pt idx="2">
                  <c:v>Nik ĐELJOŠAJ</c:v>
                </c:pt>
                <c:pt idx="3">
                  <c:v>Genzi NIMANBEGU</c:v>
                </c:pt>
                <c:pt idx="4">
                  <c:v>Duško MARKOVIĆ</c:v>
                </c:pt>
                <c:pt idx="5">
                  <c:v>Vatroslav BELAN</c:v>
                </c:pt>
                <c:pt idx="6">
                  <c:v>Damir ŠEHOVIĆ</c:v>
                </c:pt>
                <c:pt idx="7">
                  <c:v>Nikola Jovanović</c:v>
                </c:pt>
                <c:pt idx="8">
                  <c:v>Ervin IBRAHIMOVIĆ</c:v>
                </c:pt>
                <c:pt idx="9">
                  <c:v>Srđan PERIĆ</c:v>
                </c:pt>
                <c:pt idx="10">
                  <c:v>Nikola ĐURAŠKOVIĆ</c:v>
                </c:pt>
                <c:pt idx="11">
                  <c:v>Boris MUGOŠA</c:v>
                </c:pt>
                <c:pt idx="12">
                  <c:v>Boris BOGDANOVIĆ</c:v>
                </c:pt>
                <c:pt idx="13">
                  <c:v>Dragoslav Dado Šćekić</c:v>
                </c:pt>
                <c:pt idx="14">
                  <c:v>Nikola JANOVIĆ</c:v>
                </c:pt>
                <c:pt idx="15">
                  <c:v>Vladimir JOKOVIĆ</c:v>
                </c:pt>
                <c:pt idx="16">
                  <c:v>Dritan ABAZOVIĆ</c:v>
                </c:pt>
                <c:pt idx="17">
                  <c:v>Aleksa BEČIĆ</c:v>
                </c:pt>
                <c:pt idx="18">
                  <c:v>Andrija MANDIĆ</c:v>
                </c:pt>
                <c:pt idx="19">
                  <c:v>Danijel ŽIVKOVIĆ</c:v>
                </c:pt>
                <c:pt idx="20">
                  <c:v>Milo ĐUKANOVIĆ</c:v>
                </c:pt>
                <c:pt idx="21">
                  <c:v>Milan KNEŽEVIĆ</c:v>
                </c:pt>
                <c:pt idx="22">
                  <c:v>Jakov MILATOVIĆ</c:v>
                </c:pt>
                <c:pt idx="23">
                  <c:v>Milojko SPAJIĆ</c:v>
                </c:pt>
              </c:strCache>
            </c:strRef>
          </c:cat>
          <c:val>
            <c:numRef>
              <c:f>Sheet25!$B$2:$B$25</c:f>
              <c:numCache>
                <c:formatCode>###0.00</c:formatCode>
                <c:ptCount val="24"/>
                <c:pt idx="0">
                  <c:v>1.5608031384054417</c:v>
                </c:pt>
                <c:pt idx="1">
                  <c:v>1.5877749381577486</c:v>
                </c:pt>
                <c:pt idx="2">
                  <c:v>1.5953404568022156</c:v>
                </c:pt>
                <c:pt idx="3">
                  <c:v>1.6160753480694212</c:v>
                </c:pt>
                <c:pt idx="4">
                  <c:v>1.6274296507154034</c:v>
                </c:pt>
                <c:pt idx="5">
                  <c:v>1.6878769412588603</c:v>
                </c:pt>
                <c:pt idx="6">
                  <c:v>1.6941722280353935</c:v>
                </c:pt>
                <c:pt idx="7">
                  <c:v>1.6963503265904456</c:v>
                </c:pt>
                <c:pt idx="8">
                  <c:v>1.7726368666429877</c:v>
                </c:pt>
                <c:pt idx="9">
                  <c:v>1.7845353889446107</c:v>
                </c:pt>
                <c:pt idx="10">
                  <c:v>1.797334422590197</c:v>
                </c:pt>
                <c:pt idx="11">
                  <c:v>1.8113847066873343</c:v>
                </c:pt>
                <c:pt idx="12">
                  <c:v>1.8143810624248806</c:v>
                </c:pt>
                <c:pt idx="13">
                  <c:v>1.9584557283340336</c:v>
                </c:pt>
                <c:pt idx="14">
                  <c:v>1.9649655967741944</c:v>
                </c:pt>
                <c:pt idx="15">
                  <c:v>1.981266870044436</c:v>
                </c:pt>
                <c:pt idx="16">
                  <c:v>2.026047566075599</c:v>
                </c:pt>
                <c:pt idx="17">
                  <c:v>2.129525358598956</c:v>
                </c:pt>
                <c:pt idx="18">
                  <c:v>2.1771510022646079</c:v>
                </c:pt>
                <c:pt idx="19">
                  <c:v>2.261278729973486</c:v>
                </c:pt>
                <c:pt idx="20">
                  <c:v>2.3747551249975292</c:v>
                </c:pt>
                <c:pt idx="21">
                  <c:v>2.3876321821405089</c:v>
                </c:pt>
                <c:pt idx="22">
                  <c:v>2.4911755763561789</c:v>
                </c:pt>
                <c:pt idx="23">
                  <c:v>2.562673409567287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C-405B-84FD-F751693BFD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5925104"/>
        <c:axId val="515926352"/>
        <c:axId val="0"/>
      </c:bar3DChart>
      <c:catAx>
        <c:axId val="51592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926352"/>
        <c:crosses val="autoZero"/>
        <c:auto val="1"/>
        <c:lblAlgn val="ctr"/>
        <c:lblOffset val="100"/>
        <c:noMultiLvlLbl val="0"/>
      </c:catAx>
      <c:valAx>
        <c:axId val="515926352"/>
        <c:scaling>
          <c:orientation val="minMax"/>
        </c:scaling>
        <c:delete val="1"/>
        <c:axPos val="b"/>
        <c:numFmt formatCode="###0.00" sourceLinked="1"/>
        <c:majorTickMark val="none"/>
        <c:minorTickMark val="none"/>
        <c:tickLblPos val="nextTo"/>
        <c:crossAx val="51592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50265246812604"/>
          <c:y val="0"/>
          <c:w val="0.83249734753187399"/>
          <c:h val="1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266B8E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Sheet3!$A$1:$A$24</c:f>
              <c:strCache>
                <c:ptCount val="24"/>
                <c:pt idx="0">
                  <c:v>Fatmir DJEKA</c:v>
                </c:pt>
                <c:pt idx="1">
                  <c:v>Srđan PERIĆ</c:v>
                </c:pt>
                <c:pt idx="2">
                  <c:v>Nikola Jovanović</c:v>
                </c:pt>
                <c:pt idx="3">
                  <c:v>Damir ŠEHOVIĆ</c:v>
                </c:pt>
                <c:pt idx="4">
                  <c:v>Nik ĐELJOŠAJ</c:v>
                </c:pt>
                <c:pt idx="5">
                  <c:v>Genzi NIMANBEGU</c:v>
                </c:pt>
                <c:pt idx="6">
                  <c:v>Mehmed ZENKA</c:v>
                </c:pt>
                <c:pt idx="7">
                  <c:v>Vatroslav BELAN</c:v>
                </c:pt>
                <c:pt idx="8">
                  <c:v>Duško MARKOVIĆ</c:v>
                </c:pt>
                <c:pt idx="9">
                  <c:v>Boris BOGDANOVIĆ</c:v>
                </c:pt>
                <c:pt idx="10">
                  <c:v>Vladimir JOKOVIĆ</c:v>
                </c:pt>
                <c:pt idx="11">
                  <c:v>Dragoslav Dado Šćekić</c:v>
                </c:pt>
                <c:pt idx="12">
                  <c:v>Boris MUGOŠA</c:v>
                </c:pt>
                <c:pt idx="13">
                  <c:v>Ervin IBRAHIMOVIĆ</c:v>
                </c:pt>
                <c:pt idx="14">
                  <c:v>Dritan ABAZOVIĆ</c:v>
                </c:pt>
                <c:pt idx="15">
                  <c:v>Nikola ĐURAŠKOVIĆ</c:v>
                </c:pt>
                <c:pt idx="16">
                  <c:v>Aleksa BEČIĆ</c:v>
                </c:pt>
                <c:pt idx="17">
                  <c:v>Nikola JANOVIĆ</c:v>
                </c:pt>
                <c:pt idx="18">
                  <c:v>Jakov MILATOVIĆ</c:v>
                </c:pt>
                <c:pt idx="19">
                  <c:v>Andrija MANDIĆ</c:v>
                </c:pt>
                <c:pt idx="20">
                  <c:v>Milojko SPAJIĆ</c:v>
                </c:pt>
                <c:pt idx="21">
                  <c:v>Danijel ŽIVKOVIĆ</c:v>
                </c:pt>
                <c:pt idx="22">
                  <c:v>Milan KNEŽEVIĆ</c:v>
                </c:pt>
                <c:pt idx="23">
                  <c:v>Milo ĐUKANOVIĆ</c:v>
                </c:pt>
              </c:strCache>
            </c:strRef>
          </c:cat>
          <c:val>
            <c:numRef>
              <c:f>Sheet3!$B$1:$B$24</c:f>
              <c:numCache>
                <c:formatCode>0.0</c:formatCode>
                <c:ptCount val="24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1.8</c:v>
                </c:pt>
                <c:pt idx="4">
                  <c:v>1.9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2.2999999999999998</c:v>
                </c:pt>
                <c:pt idx="9">
                  <c:v>2.4</c:v>
                </c:pt>
                <c:pt idx="10">
                  <c:v>2.9</c:v>
                </c:pt>
                <c:pt idx="11">
                  <c:v>3.3</c:v>
                </c:pt>
                <c:pt idx="12">
                  <c:v>3.6</c:v>
                </c:pt>
                <c:pt idx="13">
                  <c:v>4.2</c:v>
                </c:pt>
                <c:pt idx="14">
                  <c:v>4.5999999999999996</c:v>
                </c:pt>
                <c:pt idx="15">
                  <c:v>4.5999999999999996</c:v>
                </c:pt>
                <c:pt idx="16">
                  <c:v>5.8</c:v>
                </c:pt>
                <c:pt idx="17">
                  <c:v>5.8</c:v>
                </c:pt>
                <c:pt idx="18">
                  <c:v>7.4</c:v>
                </c:pt>
                <c:pt idx="19">
                  <c:v>9</c:v>
                </c:pt>
                <c:pt idx="20">
                  <c:v>10.6</c:v>
                </c:pt>
                <c:pt idx="21">
                  <c:v>11</c:v>
                </c:pt>
                <c:pt idx="22">
                  <c:v>11.3</c:v>
                </c:pt>
                <c:pt idx="23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8-4FAC-960E-7680D61912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8718656"/>
        <c:axId val="358717824"/>
        <c:axId val="0"/>
      </c:bar3DChart>
      <c:catAx>
        <c:axId val="358718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17824"/>
        <c:crosses val="autoZero"/>
        <c:auto val="1"/>
        <c:lblAlgn val="ctr"/>
        <c:lblOffset val="100"/>
        <c:noMultiLvlLbl val="0"/>
      </c:catAx>
      <c:valAx>
        <c:axId val="3587178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5871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sz="2000" dirty="0">
                <a:solidFill>
                  <a:schemeClr val="accent2">
                    <a:lumMod val="50000"/>
                  </a:schemeClr>
                </a:solidFill>
              </a:rPr>
              <a:t>Procentualna razlika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5386768068320031"/>
          <c:y val="7.0123502948993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260780716874427E-2"/>
          <c:y val="0.14297681369135759"/>
          <c:w val="0.94629822972517919"/>
          <c:h val="0.85702318630864238"/>
        </c:manualLayout>
      </c:layout>
      <c:bar3DChart>
        <c:barDir val="bar"/>
        <c:grouping val="percent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16885312"/>
        <c:axId val="516883648"/>
        <c:axId val="0"/>
      </c:bar3DChart>
      <c:catAx>
        <c:axId val="51688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83648"/>
        <c:crosses val="autoZero"/>
        <c:auto val="1"/>
        <c:lblAlgn val="ctr"/>
        <c:lblOffset val="100"/>
        <c:noMultiLvlLbl val="0"/>
      </c:catAx>
      <c:valAx>
        <c:axId val="5168836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168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dirty="0" smtClean="0"/>
              <a:t>Comparative</a:t>
            </a:r>
            <a:r>
              <a:rPr lang="sr-Latn-ME" baseline="0" dirty="0" smtClean="0"/>
              <a:t> data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87935661585609"/>
          <c:y val="4.8573163327261686E-2"/>
          <c:w val="0.81692086717506773"/>
          <c:h val="0.826735319287274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Sheet20!$I$1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Sheet20!$H$2:$H$9</c:f>
              <c:strCache>
                <c:ptCount val="8"/>
                <c:pt idx="0">
                  <c:v>Dritan ABAZOVIĆ</c:v>
                </c:pt>
                <c:pt idx="1">
                  <c:v>Aleksa BEČIĆ</c:v>
                </c:pt>
                <c:pt idx="2">
                  <c:v>Jakov MILATOVIĆ</c:v>
                </c:pt>
                <c:pt idx="3">
                  <c:v>Andrija MANDIĆ</c:v>
                </c:pt>
                <c:pt idx="4">
                  <c:v>Milojko SPAJIĆ</c:v>
                </c:pt>
                <c:pt idx="5">
                  <c:v>Danijel ŽIVKOVIĆ</c:v>
                </c:pt>
                <c:pt idx="6">
                  <c:v>Milan KNEŽEVIĆ</c:v>
                </c:pt>
                <c:pt idx="7">
                  <c:v>Milo ĐUKANOVIĆ</c:v>
                </c:pt>
              </c:strCache>
            </c:strRef>
          </c:cat>
          <c:val>
            <c:numRef>
              <c:f>Sheet20!$I$2:$I$9</c:f>
              <c:numCache>
                <c:formatCode>###0.0</c:formatCode>
                <c:ptCount val="8"/>
                <c:pt idx="0">
                  <c:v>6.426630948670133</c:v>
                </c:pt>
                <c:pt idx="1">
                  <c:v>11.985018425995646</c:v>
                </c:pt>
                <c:pt idx="2">
                  <c:v>16.412263557801712</c:v>
                </c:pt>
                <c:pt idx="3">
                  <c:v>12.820536229431163</c:v>
                </c:pt>
                <c:pt idx="4">
                  <c:v>17.638292281949138</c:v>
                </c:pt>
                <c:pt idx="5">
                  <c:v>12.153612800371068</c:v>
                </c:pt>
                <c:pt idx="6">
                  <c:v>14.926034673356728</c:v>
                </c:pt>
                <c:pt idx="7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D-4E00-95D7-5FA0C7AED684}"/>
            </c:ext>
          </c:extLst>
        </c:ser>
        <c:ser>
          <c:idx val="1"/>
          <c:order val="1"/>
          <c:tx>
            <c:strRef>
              <c:f>Sheet20!$J$1</c:f>
              <c:strCache>
                <c:ptCount val="1"/>
                <c:pt idx="0">
                  <c:v>Sept'25</c:v>
                </c:pt>
              </c:strCache>
            </c:strRef>
          </c:tx>
          <c:spPr>
            <a:solidFill>
              <a:srgbClr val="266B8E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9437778630370324E-3"/>
                  <c:y val="-2.6397883180769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7D-4E00-95D7-5FA0C7AED684}"/>
                </c:ext>
              </c:extLst>
            </c:dLbl>
            <c:dLbl>
              <c:idx val="1"/>
              <c:layout>
                <c:manualLayout>
                  <c:x val="5.3662667178221938E-3"/>
                  <c:y val="-1.9198460495104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F7D-4E00-95D7-5FA0C7AED684}"/>
                </c:ext>
              </c:extLst>
            </c:dLbl>
            <c:dLbl>
              <c:idx val="2"/>
              <c:layout>
                <c:manualLayout>
                  <c:x val="1.0732533435644452E-2"/>
                  <c:y val="-1.6798652933216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7D-4E00-95D7-5FA0C7AED684}"/>
                </c:ext>
              </c:extLst>
            </c:dLbl>
            <c:dLbl>
              <c:idx val="3"/>
              <c:layout>
                <c:manualLayout>
                  <c:x val="1.4310044580859292E-2"/>
                  <c:y val="-2.6397883180769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F7D-4E00-95D7-5FA0C7AED684}"/>
                </c:ext>
              </c:extLst>
            </c:dLbl>
            <c:dLbl>
              <c:idx val="4"/>
              <c:layout>
                <c:manualLayout>
                  <c:x val="3.5775111452148395E-3"/>
                  <c:y val="-2.1598268056992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7D-4E00-95D7-5FA0C7AED684}"/>
                </c:ext>
              </c:extLst>
            </c:dLbl>
            <c:dLbl>
              <c:idx val="5"/>
              <c:layout>
                <c:manualLayout>
                  <c:x val="7.155022290429679E-3"/>
                  <c:y val="-2.3998075618881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F7D-4E00-95D7-5FA0C7AED684}"/>
                </c:ext>
              </c:extLst>
            </c:dLbl>
            <c:dLbl>
              <c:idx val="6"/>
              <c:layout>
                <c:manualLayout>
                  <c:x val="5.3662667178222588E-3"/>
                  <c:y val="-2.3998075618881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7D-4E00-95D7-5FA0C7AED684}"/>
                </c:ext>
              </c:extLst>
            </c:dLbl>
            <c:dLbl>
              <c:idx val="7"/>
              <c:layout>
                <c:manualLayout>
                  <c:x val="1.4310044580859226E-2"/>
                  <c:y val="-9.5992302475524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F7D-4E00-95D7-5FA0C7AED6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Sheet20!$H$2:$H$9</c:f>
              <c:strCache>
                <c:ptCount val="8"/>
                <c:pt idx="0">
                  <c:v>Dritan ABAZOVIĆ</c:v>
                </c:pt>
                <c:pt idx="1">
                  <c:v>Aleksa BEČIĆ</c:v>
                </c:pt>
                <c:pt idx="2">
                  <c:v>Jakov MILATOVIĆ</c:v>
                </c:pt>
                <c:pt idx="3">
                  <c:v>Andrija MANDIĆ</c:v>
                </c:pt>
                <c:pt idx="4">
                  <c:v>Milojko SPAJIĆ</c:v>
                </c:pt>
                <c:pt idx="5">
                  <c:v>Danijel ŽIVKOVIĆ</c:v>
                </c:pt>
                <c:pt idx="6">
                  <c:v>Milan KNEŽEVIĆ</c:v>
                </c:pt>
                <c:pt idx="7">
                  <c:v>Milo ĐUKANOVIĆ</c:v>
                </c:pt>
              </c:strCache>
            </c:strRef>
          </c:cat>
          <c:val>
            <c:numRef>
              <c:f>Sheet20!$J$2:$J$9</c:f>
              <c:numCache>
                <c:formatCode>0.0</c:formatCode>
                <c:ptCount val="8"/>
                <c:pt idx="0">
                  <c:v>4.5999999999999996</c:v>
                </c:pt>
                <c:pt idx="1">
                  <c:v>5.8</c:v>
                </c:pt>
                <c:pt idx="2">
                  <c:v>7.4</c:v>
                </c:pt>
                <c:pt idx="3">
                  <c:v>9</c:v>
                </c:pt>
                <c:pt idx="4">
                  <c:v>10.6</c:v>
                </c:pt>
                <c:pt idx="5">
                  <c:v>11</c:v>
                </c:pt>
                <c:pt idx="6">
                  <c:v>11.3</c:v>
                </c:pt>
                <c:pt idx="7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D-4E00-95D7-5FA0C7AED6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6346256"/>
        <c:axId val="516346672"/>
        <c:axId val="0"/>
      </c:bar3DChart>
      <c:catAx>
        <c:axId val="51634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346672"/>
        <c:crosses val="autoZero"/>
        <c:auto val="1"/>
        <c:lblAlgn val="ctr"/>
        <c:lblOffset val="100"/>
        <c:noMultiLvlLbl val="0"/>
      </c:catAx>
      <c:valAx>
        <c:axId val="51634667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1634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ME" b="1" dirty="0" smtClean="0">
                <a:solidFill>
                  <a:schemeClr val="accent2">
                    <a:lumMod val="50000"/>
                  </a:schemeClr>
                </a:solidFill>
              </a:rPr>
              <a:t>Difference in percentage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113307541149984E-2"/>
          <c:y val="4.4223327805417358E-2"/>
          <c:w val="0.9258753895258891"/>
          <c:h val="0.90547742477463944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60000"/>
                    <a:satMod val="105000"/>
                    <a:lumMod val="105000"/>
                  </a:schemeClr>
                </a:gs>
                <a:gs pos="100000">
                  <a:schemeClr val="accent1">
                    <a:tint val="65000"/>
                    <a:satMod val="100000"/>
                    <a:lumMod val="100000"/>
                  </a:schemeClr>
                </a:gs>
                <a:gs pos="100000">
                  <a:schemeClr val="accent1">
                    <a:tint val="70000"/>
                    <a:satMod val="100000"/>
                    <a:lumMod val="10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.12165732181861645"/>
                  <c:y val="9.67385295743504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32473728132666"/>
                      <c:h val="6.54368141793221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B8A-45DF-9950-85289D4C26C9}"/>
                </c:ext>
              </c:extLst>
            </c:dLbl>
            <c:dLbl>
              <c:idx val="5"/>
              <c:layout>
                <c:manualLayout>
                  <c:x val="0.19947391540359474"/>
                  <c:y val="5.52791597567711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8A-45DF-9950-85289D4C26C9}"/>
                </c:ext>
              </c:extLst>
            </c:dLbl>
            <c:dLbl>
              <c:idx val="7"/>
              <c:layout>
                <c:manualLayout>
                  <c:x val="2.1920191516885883E-2"/>
                  <c:y val="-1.1055831951354339E-2"/>
                </c:manualLayout>
              </c:layout>
              <c:tx>
                <c:rich>
                  <a:bodyPr/>
                  <a:lstStyle/>
                  <a:p>
                    <a:fld id="{69CD8106-5E6A-44E2-9C07-E16A68DD3DEB}" type="VALUE">
                      <a:rPr lang="en-US" sz="1600">
                        <a:solidFill>
                          <a:srgbClr val="002060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8A-45DF-9950-85289D4C2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Sheet20!$K$2:$K$9</c:f>
              <c:strCache>
                <c:ptCount val="8"/>
                <c:pt idx="0">
                  <c:v>Dritan ABAZOVIĆ</c:v>
                </c:pt>
                <c:pt idx="1">
                  <c:v>Aleksa BEČIĆ</c:v>
                </c:pt>
                <c:pt idx="2">
                  <c:v>Jakov MILATOVIĆ</c:v>
                </c:pt>
                <c:pt idx="3">
                  <c:v>Andrija MANDIĆ</c:v>
                </c:pt>
                <c:pt idx="4">
                  <c:v>Milojko SPAJIĆ</c:v>
                </c:pt>
                <c:pt idx="5">
                  <c:v>Danijel ŽIVKOVIĆ</c:v>
                </c:pt>
                <c:pt idx="6">
                  <c:v>Milan KNEŽEVIĆ</c:v>
                </c:pt>
                <c:pt idx="7">
                  <c:v>Milo ĐUKANOVIĆ</c:v>
                </c:pt>
              </c:strCache>
            </c:strRef>
          </c:cat>
          <c:val>
            <c:numRef>
              <c:f>Sheet20!$L$2:$L$9</c:f>
              <c:numCache>
                <c:formatCode>0.0</c:formatCode>
                <c:ptCount val="8"/>
                <c:pt idx="0">
                  <c:v>-1.8266309486701333</c:v>
                </c:pt>
                <c:pt idx="1">
                  <c:v>-6.1850184259956462</c:v>
                </c:pt>
                <c:pt idx="2">
                  <c:v>-9.0122635578017114</c:v>
                </c:pt>
                <c:pt idx="3">
                  <c:v>-3.8205362294311627</c:v>
                </c:pt>
                <c:pt idx="4">
                  <c:v>-7.038292281949138</c:v>
                </c:pt>
                <c:pt idx="5">
                  <c:v>-1.1536128003710679</c:v>
                </c:pt>
                <c:pt idx="6">
                  <c:v>-3.6260346733567275</c:v>
                </c:pt>
                <c:pt idx="7">
                  <c:v>2.1999999999999993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A-45DF-9950-85289D4C26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6885312"/>
        <c:axId val="516883648"/>
        <c:axId val="0"/>
      </c:bar3DChart>
      <c:catAx>
        <c:axId val="51688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6883648"/>
        <c:crosses val="autoZero"/>
        <c:auto val="1"/>
        <c:lblAlgn val="ctr"/>
        <c:lblOffset val="100"/>
        <c:noMultiLvlLbl val="0"/>
      </c:catAx>
      <c:valAx>
        <c:axId val="5168836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168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Sheet40!$A$2:$A$24</c:f>
              <c:strCache>
                <c:ptCount val="23"/>
                <c:pt idx="0">
                  <c:v>Ministry of Regional-Investment Development and Cooperation with Non-Governmental Organizations</c:v>
                </c:pt>
                <c:pt idx="1">
                  <c:v>Ministry of Spatial Planning, Urbanism and State Property</c:v>
                </c:pt>
                <c:pt idx="2">
                  <c:v>Ministry of Diaspora Affairs</c:v>
                </c:pt>
                <c:pt idx="3">
                  <c:v>Ministry of Ecology, Sustainable Development and Northern Region Development</c:v>
                </c:pt>
                <c:pt idx="4">
                  <c:v>Ministry of Public Works</c:v>
                </c:pt>
                <c:pt idx="5">
                  <c:v>Ministry of Public Administration</c:v>
                </c:pt>
                <c:pt idx="6">
                  <c:v>Ministry of Economic Development</c:v>
                </c:pt>
                <c:pt idx="7">
                  <c:v>Ministry of Human and Minority Rights</c:v>
                </c:pt>
                <c:pt idx="8">
                  <c:v>Ministry of Energy and Mining</c:v>
                </c:pt>
                <c:pt idx="9">
                  <c:v>Ministry of European Affairs</c:v>
                </c:pt>
                <c:pt idx="10">
                  <c:v>Ministry of Labour, Employment and Social Dialogue</c:v>
                </c:pt>
                <c:pt idx="11">
                  <c:v>Ministry of Defence</c:v>
                </c:pt>
                <c:pt idx="12">
                  <c:v>Ministry of Justice</c:v>
                </c:pt>
                <c:pt idx="13">
                  <c:v>Ministry of Transport</c:v>
                </c:pt>
                <c:pt idx="14">
                  <c:v>Ministry of Foreign Affairs</c:v>
                </c:pt>
                <c:pt idx="15">
                  <c:v>Ministry of Health</c:v>
                </c:pt>
                <c:pt idx="16">
                  <c:v>Ministry of Culture and Media</c:v>
                </c:pt>
                <c:pt idx="17">
                  <c:v>Ministry of Sports and Youth</c:v>
                </c:pt>
                <c:pt idx="18">
                  <c:v>Ministry of the Interior</c:v>
                </c:pt>
                <c:pt idx="19">
                  <c:v>Ministry of Finance</c:v>
                </c:pt>
                <c:pt idx="20">
                  <c:v>Ministry of Tourism</c:v>
                </c:pt>
                <c:pt idx="21">
                  <c:v>Ministry of Agriculture, Forestry and Water Management</c:v>
                </c:pt>
                <c:pt idx="22">
                  <c:v>Ministry of Education, Science and Innovation</c:v>
                </c:pt>
              </c:strCache>
            </c:strRef>
          </c:cat>
          <c:val>
            <c:numRef>
              <c:f>Sheet40!$B$2:$B$24</c:f>
              <c:numCache>
                <c:formatCode>###0.0</c:formatCode>
                <c:ptCount val="23"/>
                <c:pt idx="0">
                  <c:v>0.14860762341770942</c:v>
                </c:pt>
                <c:pt idx="1">
                  <c:v>0.37242188629596945</c:v>
                </c:pt>
                <c:pt idx="2">
                  <c:v>0.79062964866213314</c:v>
                </c:pt>
                <c:pt idx="3">
                  <c:v>1.0554730818778568</c:v>
                </c:pt>
                <c:pt idx="4">
                  <c:v>1.1187528772535789</c:v>
                </c:pt>
                <c:pt idx="5">
                  <c:v>1.2178368633218588</c:v>
                </c:pt>
                <c:pt idx="6">
                  <c:v>1.3292588608124869</c:v>
                </c:pt>
                <c:pt idx="7">
                  <c:v>1.4766030692499617</c:v>
                </c:pt>
                <c:pt idx="8">
                  <c:v>1.5269558396761744</c:v>
                </c:pt>
                <c:pt idx="9">
                  <c:v>2.3627774560320844</c:v>
                </c:pt>
                <c:pt idx="10">
                  <c:v>2.5256500298626592</c:v>
                </c:pt>
                <c:pt idx="11">
                  <c:v>2.9727050424479975</c:v>
                </c:pt>
                <c:pt idx="12">
                  <c:v>3.0470599781379719</c:v>
                </c:pt>
                <c:pt idx="13">
                  <c:v>4.0952402784962558</c:v>
                </c:pt>
                <c:pt idx="14">
                  <c:v>4.4565339969443629</c:v>
                </c:pt>
                <c:pt idx="15">
                  <c:v>4.6272842867806245</c:v>
                </c:pt>
                <c:pt idx="16">
                  <c:v>5.0754126310334149</c:v>
                </c:pt>
                <c:pt idx="17">
                  <c:v>5.7230958213786849</c:v>
                </c:pt>
                <c:pt idx="18">
                  <c:v>6.62080791172977</c:v>
                </c:pt>
                <c:pt idx="19">
                  <c:v>7.0929155786164602</c:v>
                </c:pt>
                <c:pt idx="20">
                  <c:v>9.2306604981776328</c:v>
                </c:pt>
                <c:pt idx="21">
                  <c:v>9.3812391142291656</c:v>
                </c:pt>
                <c:pt idx="22">
                  <c:v>23.752077625565189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F-4E30-9FE2-D67E0883C6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3442608"/>
        <c:axId val="523441776"/>
        <c:axId val="0"/>
      </c:bar3DChart>
      <c:catAx>
        <c:axId val="523442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41776"/>
        <c:crosses val="autoZero"/>
        <c:auto val="1"/>
        <c:lblAlgn val="ctr"/>
        <c:lblOffset val="100"/>
        <c:noMultiLvlLbl val="0"/>
      </c:catAx>
      <c:valAx>
        <c:axId val="52344177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2344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Sheet5!$A$2:$A$16</c:f>
              <c:strCache>
                <c:ptCount val="15"/>
                <c:pt idx="0">
                  <c:v>SEP</c:v>
                </c:pt>
                <c:pt idx="1">
                  <c:v>HGI</c:v>
                </c:pt>
                <c:pt idx="2">
                  <c:v>FORCA</c:v>
                </c:pt>
                <c:pt idx="3">
                  <c:v>DUA</c:v>
                </c:pt>
                <c:pt idx="4">
                  <c:v>PREOKRET</c:v>
                </c:pt>
                <c:pt idx="5">
                  <c:v>SNP</c:v>
                </c:pt>
                <c:pt idx="6">
                  <c:v>AF</c:v>
                </c:pt>
                <c:pt idx="7">
                  <c:v>PNP</c:v>
                </c:pt>
                <c:pt idx="8">
                  <c:v>URA</c:v>
                </c:pt>
                <c:pt idx="9">
                  <c:v>ES</c:v>
                </c:pt>
                <c:pt idx="10">
                  <c:v>BS</c:v>
                </c:pt>
                <c:pt idx="11">
                  <c:v>DCG</c:v>
                </c:pt>
                <c:pt idx="12">
                  <c:v>PES</c:v>
                </c:pt>
                <c:pt idx="13">
                  <c:v>ZZBC</c:v>
                </c:pt>
                <c:pt idx="14">
                  <c:v>DPS</c:v>
                </c:pt>
              </c:strCache>
            </c:strRef>
          </c:cat>
          <c:val>
            <c:numRef>
              <c:f>Sheet5!$B$2:$B$16</c:f>
              <c:numCache>
                <c:formatCode>###0.0</c:formatCode>
                <c:ptCount val="15"/>
                <c:pt idx="0">
                  <c:v>0.20286655853432126</c:v>
                </c:pt>
                <c:pt idx="1">
                  <c:v>0.70641872116998294</c:v>
                </c:pt>
                <c:pt idx="2">
                  <c:v>0.74045991316839155</c:v>
                </c:pt>
                <c:pt idx="3">
                  <c:v>0.79303513761967681</c:v>
                </c:pt>
                <c:pt idx="4">
                  <c:v>0.86988877612226201</c:v>
                </c:pt>
                <c:pt idx="5">
                  <c:v>1.3876857420702686</c:v>
                </c:pt>
                <c:pt idx="6">
                  <c:v>1.7991866099766933</c:v>
                </c:pt>
                <c:pt idx="7">
                  <c:v>2.138928611765845</c:v>
                </c:pt>
                <c:pt idx="8">
                  <c:v>3.6142089398760855</c:v>
                </c:pt>
                <c:pt idx="9">
                  <c:v>4.9738812235735859</c:v>
                </c:pt>
                <c:pt idx="10">
                  <c:v>5.0264350262221269</c:v>
                </c:pt>
                <c:pt idx="11">
                  <c:v>8.1705087029238186</c:v>
                </c:pt>
                <c:pt idx="12">
                  <c:v>20.329042645933718</c:v>
                </c:pt>
                <c:pt idx="13">
                  <c:v>23.492806436923452</c:v>
                </c:pt>
                <c:pt idx="14">
                  <c:v>25.754646954119774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C2-4E41-9616-4E67E90D1D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3703072"/>
        <c:axId val="663698912"/>
        <c:axId val="0"/>
      </c:bar3DChart>
      <c:catAx>
        <c:axId val="66370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698912"/>
        <c:crosses val="autoZero"/>
        <c:auto val="1"/>
        <c:lblAlgn val="ctr"/>
        <c:lblOffset val="100"/>
        <c:noMultiLvlLbl val="0"/>
      </c:catAx>
      <c:valAx>
        <c:axId val="66369891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66370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6553645465076686"/>
          <c:y val="0.13816133836145844"/>
          <c:w val="0.71614378640523502"/>
          <c:h val="0.50980535695140095"/>
        </c:manualLayout>
      </c:layout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83658335"/>
        <c:axId val="583652095"/>
        <c:axId val="0"/>
      </c:bar3DChart>
      <c:catAx>
        <c:axId val="58365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652095"/>
        <c:crosses val="autoZero"/>
        <c:auto val="1"/>
        <c:lblAlgn val="ctr"/>
        <c:lblOffset val="100"/>
        <c:noMultiLvlLbl val="0"/>
      </c:catAx>
      <c:valAx>
        <c:axId val="583652095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8365833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Sheet14!$B$16</c:f>
              <c:strCache>
                <c:ptCount val="1"/>
                <c:pt idx="0">
                  <c:v>May '23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148148181631618E-3"/>
                  <c:y val="2.324011485374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BCCB-437D-A5D6-68FC8A2B0C13}"/>
                </c:ext>
              </c:extLst>
            </c:dLbl>
            <c:dLbl>
              <c:idx val="1"/>
              <c:layout>
                <c:manualLayout>
                  <c:x val="-2.1049140168449579E-17"/>
                  <c:y val="1.162005742687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BCCB-437D-A5D6-68FC8A2B0C13}"/>
                </c:ext>
              </c:extLst>
            </c:dLbl>
            <c:dLbl>
              <c:idx val="2"/>
              <c:layout>
                <c:manualLayout>
                  <c:x val="-1.1481481816316601E-3"/>
                  <c:y val="2.091610336837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BCCB-437D-A5D6-68FC8A2B0C13}"/>
                </c:ext>
              </c:extLst>
            </c:dLbl>
            <c:dLbl>
              <c:idx val="4"/>
              <c:layout>
                <c:manualLayout>
                  <c:x val="1.148148181631618E-3"/>
                  <c:y val="1.162005742687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CCB-437D-A5D6-68FC8A2B0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Sheet14!$A$17:$A$25</c:f>
              <c:strCache>
                <c:ptCount val="9"/>
                <c:pt idx="0">
                  <c:v>SNP</c:v>
                </c:pt>
                <c:pt idx="1">
                  <c:v>AF</c:v>
                </c:pt>
                <c:pt idx="2">
                  <c:v>URA</c:v>
                </c:pt>
                <c:pt idx="3">
                  <c:v>ES</c:v>
                </c:pt>
                <c:pt idx="4">
                  <c:v>BS</c:v>
                </c:pt>
                <c:pt idx="5">
                  <c:v>DCG</c:v>
                </c:pt>
                <c:pt idx="6">
                  <c:v>PES</c:v>
                </c:pt>
                <c:pt idx="7">
                  <c:v>ZZBCG</c:v>
                </c:pt>
                <c:pt idx="8">
                  <c:v>DPS</c:v>
                </c:pt>
              </c:strCache>
            </c:strRef>
          </c:cat>
          <c:val>
            <c:numRef>
              <c:f>Sheet14!$B$17:$B$25</c:f>
              <c:numCache>
                <c:formatCode>###0.0</c:formatCode>
                <c:ptCount val="9"/>
                <c:pt idx="0">
                  <c:v>2.1</c:v>
                </c:pt>
                <c:pt idx="1">
                  <c:v>1.9</c:v>
                </c:pt>
                <c:pt idx="2">
                  <c:v>4.4000000000000004</c:v>
                </c:pt>
                <c:pt idx="4">
                  <c:v>5.0999999999999996</c:v>
                </c:pt>
                <c:pt idx="5">
                  <c:v>11.1</c:v>
                </c:pt>
                <c:pt idx="6">
                  <c:v>29.1</c:v>
                </c:pt>
                <c:pt idx="7">
                  <c:v>13.2</c:v>
                </c:pt>
                <c:pt idx="8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B-437D-A5D6-68FC8A2B0C13}"/>
            </c:ext>
          </c:extLst>
        </c:ser>
        <c:ser>
          <c:idx val="1"/>
          <c:order val="1"/>
          <c:tx>
            <c:strRef>
              <c:f>Sheet14!$C$16</c:f>
              <c:strCache>
                <c:ptCount val="1"/>
                <c:pt idx="0">
                  <c:v>March'24</c:v>
                </c:pt>
              </c:strCache>
            </c:strRef>
          </c:tx>
          <c:spPr>
            <a:solidFill>
              <a:srgbClr val="FFFFA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2"/>
              <c:layout>
                <c:manualLayout>
                  <c:x val="2.87037045407904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BCCB-437D-A5D6-68FC8A2B0C13}"/>
                </c:ext>
              </c:extLst>
            </c:dLbl>
            <c:dLbl>
              <c:idx val="5"/>
              <c:layout>
                <c:manualLayout>
                  <c:x val="0"/>
                  <c:y val="-1.8592091882996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CCB-437D-A5D6-68FC8A2B0C13}"/>
                </c:ext>
              </c:extLst>
            </c:dLbl>
            <c:dLbl>
              <c:idx val="6"/>
              <c:layout>
                <c:manualLayout>
                  <c:x val="-1.6839312134759663E-16"/>
                  <c:y val="-2.324011485374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CB-437D-A5D6-68FC8A2B0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Sheet14!$A$17:$A$25</c:f>
              <c:strCache>
                <c:ptCount val="9"/>
                <c:pt idx="0">
                  <c:v>SNP</c:v>
                </c:pt>
                <c:pt idx="1">
                  <c:v>AF</c:v>
                </c:pt>
                <c:pt idx="2">
                  <c:v>URA</c:v>
                </c:pt>
                <c:pt idx="3">
                  <c:v>ES</c:v>
                </c:pt>
                <c:pt idx="4">
                  <c:v>BS</c:v>
                </c:pt>
                <c:pt idx="5">
                  <c:v>DCG</c:v>
                </c:pt>
                <c:pt idx="6">
                  <c:v>PES</c:v>
                </c:pt>
                <c:pt idx="7">
                  <c:v>ZZBCG</c:v>
                </c:pt>
                <c:pt idx="8">
                  <c:v>DPS</c:v>
                </c:pt>
              </c:strCache>
            </c:strRef>
          </c:cat>
          <c:val>
            <c:numRef>
              <c:f>Sheet14!$C$17:$C$25</c:f>
              <c:numCache>
                <c:formatCode>###0.0</c:formatCode>
                <c:ptCount val="9"/>
                <c:pt idx="0">
                  <c:v>2.1547094853081963</c:v>
                </c:pt>
                <c:pt idx="1">
                  <c:v>1.9409150027870279</c:v>
                </c:pt>
                <c:pt idx="2">
                  <c:v>3.3879292129610135</c:v>
                </c:pt>
                <c:pt idx="4">
                  <c:v>5.3356556636674384</c:v>
                </c:pt>
                <c:pt idx="5">
                  <c:v>10.042160158643647</c:v>
                </c:pt>
                <c:pt idx="6">
                  <c:v>26.291313395233797</c:v>
                </c:pt>
                <c:pt idx="7">
                  <c:v>15.5</c:v>
                </c:pt>
                <c:pt idx="8">
                  <c:v>25.966127918476889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CB-437D-A5D6-68FC8A2B0C13}"/>
            </c:ext>
          </c:extLst>
        </c:ser>
        <c:ser>
          <c:idx val="2"/>
          <c:order val="2"/>
          <c:tx>
            <c:strRef>
              <c:f>Sheet14!$D$16</c:f>
              <c:strCache>
                <c:ptCount val="1"/>
                <c:pt idx="0">
                  <c:v>Sept'25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1.162005742687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CCB-437D-A5D6-68FC8A2B0C13}"/>
                </c:ext>
              </c:extLst>
            </c:dLbl>
            <c:dLbl>
              <c:idx val="1"/>
              <c:layout>
                <c:manualLayout>
                  <c:x val="0"/>
                  <c:y val="-1.162005742687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CCB-437D-A5D6-68FC8A2B0C13}"/>
                </c:ext>
              </c:extLst>
            </c:dLbl>
            <c:dLbl>
              <c:idx val="2"/>
              <c:layout>
                <c:manualLayout>
                  <c:x val="0"/>
                  <c:y val="-1.859209188299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BCCB-437D-A5D6-68FC8A2B0C13}"/>
                </c:ext>
              </c:extLst>
            </c:dLbl>
            <c:dLbl>
              <c:idx val="4"/>
              <c:layout>
                <c:manualLayout>
                  <c:x val="2.2962963632632361E-3"/>
                  <c:y val="-9.29604594149831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CCB-437D-A5D6-68FC8A2B0C13}"/>
                </c:ext>
              </c:extLst>
            </c:dLbl>
            <c:dLbl>
              <c:idx val="5"/>
              <c:layout>
                <c:manualLayout>
                  <c:x val="0"/>
                  <c:y val="-1.3944068912247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CB-437D-A5D6-68FC8A2B0C13}"/>
                </c:ext>
              </c:extLst>
            </c:dLbl>
            <c:dLbl>
              <c:idx val="6"/>
              <c:layout>
                <c:manualLayout>
                  <c:x val="3.44444454489477E-3"/>
                  <c:y val="-2.0916103368371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CCB-437D-A5D6-68FC8A2B0C13}"/>
                </c:ext>
              </c:extLst>
            </c:dLbl>
            <c:dLbl>
              <c:idx val="8"/>
              <c:layout>
                <c:manualLayout>
                  <c:x val="3.4444445448948541E-3"/>
                  <c:y val="-1.626808039762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CB-437D-A5D6-68FC8A2B0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Sheet14!$A$17:$A$25</c:f>
              <c:strCache>
                <c:ptCount val="9"/>
                <c:pt idx="0">
                  <c:v>SNP</c:v>
                </c:pt>
                <c:pt idx="1">
                  <c:v>AF</c:v>
                </c:pt>
                <c:pt idx="2">
                  <c:v>URA</c:v>
                </c:pt>
                <c:pt idx="3">
                  <c:v>ES</c:v>
                </c:pt>
                <c:pt idx="4">
                  <c:v>BS</c:v>
                </c:pt>
                <c:pt idx="5">
                  <c:v>DCG</c:v>
                </c:pt>
                <c:pt idx="6">
                  <c:v>PES</c:v>
                </c:pt>
                <c:pt idx="7">
                  <c:v>ZZBCG</c:v>
                </c:pt>
                <c:pt idx="8">
                  <c:v>DPS</c:v>
                </c:pt>
              </c:strCache>
            </c:strRef>
          </c:cat>
          <c:val>
            <c:numRef>
              <c:f>Sheet14!$D$17:$D$25</c:f>
              <c:numCache>
                <c:formatCode>General</c:formatCode>
                <c:ptCount val="9"/>
                <c:pt idx="0">
                  <c:v>1.4</c:v>
                </c:pt>
                <c:pt idx="1">
                  <c:v>1.8</c:v>
                </c:pt>
                <c:pt idx="2">
                  <c:v>3.6</c:v>
                </c:pt>
                <c:pt idx="3">
                  <c:v>5</c:v>
                </c:pt>
                <c:pt idx="4">
                  <c:v>5</c:v>
                </c:pt>
                <c:pt idx="5">
                  <c:v>8.1999999999999993</c:v>
                </c:pt>
                <c:pt idx="6">
                  <c:v>20.3</c:v>
                </c:pt>
                <c:pt idx="7">
                  <c:v>23.5</c:v>
                </c:pt>
                <c:pt idx="8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CB-437D-A5D6-68FC8A2B0C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83658335"/>
        <c:axId val="583652095"/>
        <c:axId val="0"/>
      </c:bar3DChart>
      <c:catAx>
        <c:axId val="58365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652095"/>
        <c:crosses val="autoZero"/>
        <c:auto val="1"/>
        <c:lblAlgn val="ctr"/>
        <c:lblOffset val="100"/>
        <c:noMultiLvlLbl val="0"/>
      </c:catAx>
      <c:valAx>
        <c:axId val="583652095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83658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Sheet34!$B$2</c:f>
              <c:strCache>
                <c:ptCount val="1"/>
                <c:pt idx="0">
                  <c:v>Second choice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2"/>
              <c:layout>
                <c:manualLayout>
                  <c:x val="9.47231812403350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04-4FF4-BEA4-50FBD3F83228}"/>
                </c:ext>
              </c:extLst>
            </c:dLbl>
            <c:dLbl>
              <c:idx val="3"/>
              <c:layout>
                <c:manualLayout>
                  <c:x val="1.3682237290270611E-2"/>
                  <c:y val="-6.6997056525645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04-4FF4-BEA4-50FBD3F83228}"/>
                </c:ext>
              </c:extLst>
            </c:dLbl>
            <c:dLbl>
              <c:idx val="4"/>
              <c:layout>
                <c:manualLayout>
                  <c:x val="6.3148787493556673E-3"/>
                  <c:y val="-2.0099116957693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04-4FF4-BEA4-50FBD3F83228}"/>
                </c:ext>
              </c:extLst>
            </c:dLbl>
            <c:dLbl>
              <c:idx val="5"/>
              <c:layout>
                <c:manualLayout>
                  <c:x val="6.3148787493555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04-4FF4-BEA4-50FBD3F83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Sheet34!$A$3:$A$8</c:f>
              <c:strCache>
                <c:ptCount val="6"/>
                <c:pt idx="0">
                  <c:v>Struggle for strengthening democracy.</c:v>
                </c:pt>
                <c:pt idx="1">
                  <c:v>Struggle for the final resolution of the Montenegrin/Serbian national question in Montenegro.</c:v>
                </c:pt>
                <c:pt idx="2">
                  <c:v>Struggle for resolving interethnic relations in Montenegro.</c:v>
                </c:pt>
                <c:pt idx="3">
                  <c:v>Fight against crime and corruption.</c:v>
                </c:pt>
                <c:pt idx="4">
                  <c:v>Fight for strengthening independent institutions that operate free from political parties and their influence.</c:v>
                </c:pt>
                <c:pt idx="5">
                  <c:v>Fight for a better standard of living and new jobs.</c:v>
                </c:pt>
              </c:strCache>
            </c:strRef>
          </c:cat>
          <c:val>
            <c:numRef>
              <c:f>Sheet34!$B$3:$B$8</c:f>
              <c:numCache>
                <c:formatCode>###0.0</c:formatCode>
                <c:ptCount val="6"/>
                <c:pt idx="0">
                  <c:v>9.8000000000000007</c:v>
                </c:pt>
                <c:pt idx="1">
                  <c:v>12.9</c:v>
                </c:pt>
                <c:pt idx="2">
                  <c:v>2.5</c:v>
                </c:pt>
                <c:pt idx="3">
                  <c:v>32.1</c:v>
                </c:pt>
                <c:pt idx="4">
                  <c:v>36.799999999999997</c:v>
                </c:pt>
                <c:pt idx="5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4-4FF4-BEA4-50FBD3F83228}"/>
            </c:ext>
          </c:extLst>
        </c:ser>
        <c:ser>
          <c:idx val="1"/>
          <c:order val="1"/>
          <c:tx>
            <c:strRef>
              <c:f>Sheet34!$C$2</c:f>
              <c:strCache>
                <c:ptCount val="1"/>
                <c:pt idx="0">
                  <c:v>First choice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577277707152056E-2"/>
                  <c:y val="-1.1166176087607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D04-4FF4-BEA4-50FBD3F83228}"/>
                </c:ext>
              </c:extLst>
            </c:dLbl>
            <c:dLbl>
              <c:idx val="1"/>
              <c:layout>
                <c:manualLayout>
                  <c:x val="1.2629757498711335E-2"/>
                  <c:y val="-2.4565587392736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D04-4FF4-BEA4-50FBD3F83228}"/>
                </c:ext>
              </c:extLst>
            </c:dLbl>
            <c:dLbl>
              <c:idx val="3"/>
              <c:layout>
                <c:manualLayout>
                  <c:x val="8.4198383324741461E-3"/>
                  <c:y val="-2.233235217521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D04-4FF4-BEA4-50FBD3F83228}"/>
                </c:ext>
              </c:extLst>
            </c:dLbl>
            <c:dLbl>
              <c:idx val="4"/>
              <c:layout>
                <c:manualLayout>
                  <c:x val="7.3673585409148677E-3"/>
                  <c:y val="-2.9032057827779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D04-4FF4-BEA4-50FBD3F83228}"/>
                </c:ext>
              </c:extLst>
            </c:dLbl>
            <c:dLbl>
              <c:idx val="5"/>
              <c:layout>
                <c:manualLayout>
                  <c:x val="1.1577277707152056E-2"/>
                  <c:y val="-1.339941130512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D04-4FF4-BEA4-50FBD3F83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Sheet34!$A$3:$A$8</c:f>
              <c:strCache>
                <c:ptCount val="6"/>
                <c:pt idx="0">
                  <c:v>Struggle for strengthening democracy.</c:v>
                </c:pt>
                <c:pt idx="1">
                  <c:v>Struggle for the final resolution of the Montenegrin/Serbian national question in Montenegro.</c:v>
                </c:pt>
                <c:pt idx="2">
                  <c:v>Struggle for resolving interethnic relations in Montenegro.</c:v>
                </c:pt>
                <c:pt idx="3">
                  <c:v>Fight against crime and corruption.</c:v>
                </c:pt>
                <c:pt idx="4">
                  <c:v>Fight for strengthening independent institutions that operate free from political parties and their influence.</c:v>
                </c:pt>
                <c:pt idx="5">
                  <c:v>Fight for a better standard of living and new jobs.</c:v>
                </c:pt>
              </c:strCache>
            </c:strRef>
          </c:cat>
          <c:val>
            <c:numRef>
              <c:f>Sheet34!$C$3:$C$8</c:f>
              <c:numCache>
                <c:formatCode>###0.0</c:formatCode>
                <c:ptCount val="6"/>
                <c:pt idx="0">
                  <c:v>4.0999999999999996</c:v>
                </c:pt>
                <c:pt idx="1">
                  <c:v>1.1000000000000001</c:v>
                </c:pt>
                <c:pt idx="2">
                  <c:v>14.6</c:v>
                </c:pt>
                <c:pt idx="3">
                  <c:v>13.3</c:v>
                </c:pt>
                <c:pt idx="4">
                  <c:v>22.1</c:v>
                </c:pt>
                <c:pt idx="5">
                  <c:v>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04-4FF4-BEA4-50FBD3F832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63038784"/>
        <c:axId val="1963042528"/>
        <c:axId val="0"/>
      </c:bar3DChart>
      <c:catAx>
        <c:axId val="196303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042528"/>
        <c:crosses val="autoZero"/>
        <c:auto val="1"/>
        <c:lblAlgn val="ctr"/>
        <c:lblOffset val="100"/>
        <c:noMultiLvlLbl val="0"/>
      </c:catAx>
      <c:valAx>
        <c:axId val="196304252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196303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0014708972473209E-2"/>
          <c:w val="0.97146223950739374"/>
          <c:h val="0.75759403235973943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chemeClr val="tx2">
                    <a:lumMod val="75000"/>
                    <a:alpha val="63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1-E5B3-4015-B39B-25BC272B926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2-E5B3-4015-B39B-25BC272B926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3-E5B3-4015-B39B-25BC272B9263}"/>
              </c:ext>
            </c:extLst>
          </c:dPt>
          <c:dLbls>
            <c:dLbl>
              <c:idx val="0"/>
              <c:layout>
                <c:manualLayout>
                  <c:x val="3.2429273287052612E-2"/>
                  <c:y val="-9.340197520487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5B3-4015-B39B-25BC272B9263}"/>
                </c:ext>
              </c:extLst>
            </c:dLbl>
            <c:dLbl>
              <c:idx val="1"/>
              <c:layout>
                <c:manualLayout>
                  <c:x val="3.5023615150016701E-2"/>
                  <c:y val="-0.100073544862366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5B3-4015-B39B-25BC272B9263}"/>
                </c:ext>
              </c:extLst>
            </c:dLbl>
            <c:dLbl>
              <c:idx val="2"/>
              <c:layout>
                <c:manualLayout>
                  <c:x val="2.8537760492606184E-2"/>
                  <c:y val="-9.6737760033620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5B3-4015-B39B-25BC272B9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Sheet1!$B$3:$B$5</c:f>
              <c:strCache>
                <c:ptCount val="3"/>
                <c:pt idx="0">
                  <c:v>In the right direction</c:v>
                </c:pt>
                <c:pt idx="1">
                  <c:v>In the wrong direction</c:v>
                </c:pt>
                <c:pt idx="2">
                  <c:v>I don't know, I can't asses.</c:v>
                </c:pt>
              </c:strCache>
            </c:strRef>
          </c:cat>
          <c:val>
            <c:numRef>
              <c:f>Sheet1!$C$3:$C$5</c:f>
              <c:numCache>
                <c:formatCode>###0.0</c:formatCode>
                <c:ptCount val="3"/>
                <c:pt idx="0">
                  <c:v>36.019109922260213</c:v>
                </c:pt>
                <c:pt idx="1">
                  <c:v>38.044820648520172</c:v>
                </c:pt>
                <c:pt idx="2">
                  <c:v>25.936069429219611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3-4015-B39B-25BC272B9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012224"/>
        <c:axId val="145013760"/>
        <c:axId val="1149037776"/>
      </c:bar3DChart>
      <c:catAx>
        <c:axId val="145012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13760"/>
        <c:crosses val="autoZero"/>
        <c:auto val="1"/>
        <c:lblAlgn val="ctr"/>
        <c:lblOffset val="100"/>
        <c:noMultiLvlLbl val="0"/>
      </c:catAx>
      <c:valAx>
        <c:axId val="145013760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145012224"/>
        <c:crosses val="autoZero"/>
        <c:crossBetween val="between"/>
      </c:valAx>
      <c:serAx>
        <c:axId val="1149037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1450137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18E-4F35-B9C8-A606F18B3629}"/>
              </c:ext>
            </c:extLst>
          </c:dPt>
          <c:dPt>
            <c:idx val="1"/>
            <c:invertIfNegative val="0"/>
            <c:bubble3D val="0"/>
            <c:spPr>
              <a:solidFill>
                <a:srgbClr val="009FDE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18E-4F35-B9C8-A606F18B3629}"/>
              </c:ext>
            </c:extLst>
          </c:dPt>
          <c:dPt>
            <c:idx val="2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18E-4F35-B9C8-A606F18B3629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18E-4F35-B9C8-A606F18B3629}"/>
              </c:ext>
            </c:extLst>
          </c:dPt>
          <c:dLbls>
            <c:dLbl>
              <c:idx val="0"/>
              <c:layout>
                <c:manualLayout>
                  <c:x val="-3.3694195947627827E-2"/>
                  <c:y val="6.6172865408386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8E-4F35-B9C8-A606F18B3629}"/>
                </c:ext>
              </c:extLst>
            </c:dLbl>
            <c:dLbl>
              <c:idx val="1"/>
              <c:layout>
                <c:manualLayout>
                  <c:x val="-2.1441761057581298E-2"/>
                  <c:y val="2.2057621802794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18E-4F35-B9C8-A606F18B3629}"/>
                </c:ext>
              </c:extLst>
            </c:dLbl>
            <c:dLbl>
              <c:idx val="2"/>
              <c:layout>
                <c:manualLayout>
                  <c:x val="-7.6577718062790345E-2"/>
                  <c:y val="-8.8230487211181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8E-4F35-B9C8-A606F18B3629}"/>
                </c:ext>
              </c:extLst>
            </c:dLbl>
            <c:dLbl>
              <c:idx val="3"/>
              <c:layout>
                <c:manualLayout>
                  <c:x val="-0.28180600247106852"/>
                  <c:y val="-1.7646097442236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8E-4F35-B9C8-A606F18B3629}"/>
                </c:ext>
              </c:extLst>
            </c:dLbl>
            <c:dLbl>
              <c:idx val="4"/>
              <c:layout>
                <c:manualLayout>
                  <c:x val="-0.34919439436632399"/>
                  <c:y val="-1.1028810901397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8E-4F35-B9C8-A606F18B36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Sheet36!$H$3:$H$7</c:f>
              <c:strCache>
                <c:ptCount val="5"/>
                <c:pt idx="0">
                  <c:v>No orientation</c:v>
                </c:pt>
                <c:pt idx="1">
                  <c:v>Focus on interethnic issues.</c:v>
                </c:pt>
                <c:pt idx="2">
                  <c:v>Focus on democracy</c:v>
                </c:pt>
                <c:pt idx="3">
                  <c:v>Mixed types</c:v>
                </c:pt>
                <c:pt idx="4">
                  <c:v>Focus on economic issues.</c:v>
                </c:pt>
              </c:strCache>
            </c:strRef>
          </c:cat>
          <c:val>
            <c:numRef>
              <c:f>Sheet36!$I$3:$I$7</c:f>
              <c:numCache>
                <c:formatCode>General</c:formatCode>
                <c:ptCount val="5"/>
                <c:pt idx="0">
                  <c:v>3.5</c:v>
                </c:pt>
                <c:pt idx="1">
                  <c:v>1.1000000000000001</c:v>
                </c:pt>
                <c:pt idx="2">
                  <c:v>11.7</c:v>
                </c:pt>
                <c:pt idx="3">
                  <c:v>36.5</c:v>
                </c:pt>
                <c:pt idx="4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E-4F35-B9C8-A606F18B3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4479888"/>
        <c:axId val="574476560"/>
        <c:axId val="0"/>
      </c:bar3DChart>
      <c:catAx>
        <c:axId val="57447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476560"/>
        <c:crosses val="autoZero"/>
        <c:auto val="1"/>
        <c:lblAlgn val="ctr"/>
        <c:lblOffset val="100"/>
        <c:noMultiLvlLbl val="0"/>
      </c:catAx>
      <c:valAx>
        <c:axId val="57447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4479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Sheet23!$C$1</c:f>
              <c:strCache>
                <c:ptCount val="1"/>
                <c:pt idx="0">
                  <c:v>Improvement.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Sheet23!$B$2:$B$11</c:f>
              <c:strCache>
                <c:ptCount val="10"/>
                <c:pt idx="0">
                  <c:v>Fight against party-based employment.</c:v>
                </c:pt>
                <c:pt idx="1">
                  <c:v>Fight against inflation and rising prices.</c:v>
                </c:pt>
                <c:pt idx="2">
                  <c:v>Balanced regional development.</c:v>
                </c:pt>
                <c:pt idx="3">
                  <c:v>Arrival of foreign investments.</c:v>
                </c:pt>
                <c:pt idx="4">
                  <c:v>Efficiency of the judiciary and the prosecutor’s office.</c:v>
                </c:pt>
                <c:pt idx="5">
                  <c:v>Improvement of interethnic relations.</c:v>
                </c:pt>
                <c:pt idx="6">
                  <c:v>Opening of new jobs.</c:v>
                </c:pt>
                <c:pt idx="7">
                  <c:v>Fight against corruption and crime.</c:v>
                </c:pt>
                <c:pt idx="8">
                  <c:v>Montenegro’s progress toward EU membership.</c:v>
                </c:pt>
                <c:pt idx="9">
                  <c:v>Increase of salaries and pensions.</c:v>
                </c:pt>
              </c:strCache>
            </c:strRef>
          </c:cat>
          <c:val>
            <c:numRef>
              <c:f>Sheet23!$C$2:$C$11</c:f>
              <c:numCache>
                <c:formatCode>###0.0</c:formatCode>
                <c:ptCount val="10"/>
                <c:pt idx="0">
                  <c:v>18.100000000000001</c:v>
                </c:pt>
                <c:pt idx="1">
                  <c:v>18.2</c:v>
                </c:pt>
                <c:pt idx="2">
                  <c:v>19.399999999999999</c:v>
                </c:pt>
                <c:pt idx="3">
                  <c:v>24.4</c:v>
                </c:pt>
                <c:pt idx="4">
                  <c:v>26.1</c:v>
                </c:pt>
                <c:pt idx="5">
                  <c:v>26.8</c:v>
                </c:pt>
                <c:pt idx="6">
                  <c:v>30.4</c:v>
                </c:pt>
                <c:pt idx="7">
                  <c:v>31.9</c:v>
                </c:pt>
                <c:pt idx="8">
                  <c:v>38.200000000000003</c:v>
                </c:pt>
                <c:pt idx="9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2-41B3-9304-DF507EB2026E}"/>
            </c:ext>
          </c:extLst>
        </c:ser>
        <c:ser>
          <c:idx val="1"/>
          <c:order val="1"/>
          <c:tx>
            <c:strRef>
              <c:f>Sheet23!$D$1</c:f>
              <c:strCache>
                <c:ptCount val="1"/>
                <c:pt idx="0">
                  <c:v>Deterioration.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Sheet23!$B$2:$B$11</c:f>
              <c:strCache>
                <c:ptCount val="10"/>
                <c:pt idx="0">
                  <c:v>Fight against party-based employment.</c:v>
                </c:pt>
                <c:pt idx="1">
                  <c:v>Fight against inflation and rising prices.</c:v>
                </c:pt>
                <c:pt idx="2">
                  <c:v>Balanced regional development.</c:v>
                </c:pt>
                <c:pt idx="3">
                  <c:v>Arrival of foreign investments.</c:v>
                </c:pt>
                <c:pt idx="4">
                  <c:v>Efficiency of the judiciary and the prosecutor’s office.</c:v>
                </c:pt>
                <c:pt idx="5">
                  <c:v>Improvement of interethnic relations.</c:v>
                </c:pt>
                <c:pt idx="6">
                  <c:v>Opening of new jobs.</c:v>
                </c:pt>
                <c:pt idx="7">
                  <c:v>Fight against corruption and crime.</c:v>
                </c:pt>
                <c:pt idx="8">
                  <c:v>Montenegro’s progress toward EU membership.</c:v>
                </c:pt>
                <c:pt idx="9">
                  <c:v>Increase of salaries and pensions.</c:v>
                </c:pt>
              </c:strCache>
            </c:strRef>
          </c:cat>
          <c:val>
            <c:numRef>
              <c:f>Sheet23!$D$2:$D$11</c:f>
              <c:numCache>
                <c:formatCode>###0.0</c:formatCode>
                <c:ptCount val="10"/>
                <c:pt idx="0">
                  <c:v>36</c:v>
                </c:pt>
                <c:pt idx="1">
                  <c:v>45.9</c:v>
                </c:pt>
                <c:pt idx="2">
                  <c:v>26.2</c:v>
                </c:pt>
                <c:pt idx="3">
                  <c:v>24.3</c:v>
                </c:pt>
                <c:pt idx="4">
                  <c:v>28.6</c:v>
                </c:pt>
                <c:pt idx="5">
                  <c:v>29</c:v>
                </c:pt>
                <c:pt idx="6">
                  <c:v>26.9</c:v>
                </c:pt>
                <c:pt idx="7">
                  <c:v>31.5</c:v>
                </c:pt>
                <c:pt idx="8">
                  <c:v>18.2</c:v>
                </c:pt>
                <c:pt idx="9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12-41B3-9304-DF507EB2026E}"/>
            </c:ext>
          </c:extLst>
        </c:ser>
        <c:ser>
          <c:idx val="2"/>
          <c:order val="2"/>
          <c:tx>
            <c:strRef>
              <c:f>Sheet23!$E$1</c:f>
              <c:strCache>
                <c:ptCount val="1"/>
                <c:pt idx="0">
                  <c:v>Remained the same.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Sheet23!$B$2:$B$11</c:f>
              <c:strCache>
                <c:ptCount val="10"/>
                <c:pt idx="0">
                  <c:v>Fight against party-based employment.</c:v>
                </c:pt>
                <c:pt idx="1">
                  <c:v>Fight against inflation and rising prices.</c:v>
                </c:pt>
                <c:pt idx="2">
                  <c:v>Balanced regional development.</c:v>
                </c:pt>
                <c:pt idx="3">
                  <c:v>Arrival of foreign investments.</c:v>
                </c:pt>
                <c:pt idx="4">
                  <c:v>Efficiency of the judiciary and the prosecutor’s office.</c:v>
                </c:pt>
                <c:pt idx="5">
                  <c:v>Improvement of interethnic relations.</c:v>
                </c:pt>
                <c:pt idx="6">
                  <c:v>Opening of new jobs.</c:v>
                </c:pt>
                <c:pt idx="7">
                  <c:v>Fight against corruption and crime.</c:v>
                </c:pt>
                <c:pt idx="8">
                  <c:v>Montenegro’s progress toward EU membership.</c:v>
                </c:pt>
                <c:pt idx="9">
                  <c:v>Increase of salaries and pensions.</c:v>
                </c:pt>
              </c:strCache>
            </c:strRef>
          </c:cat>
          <c:val>
            <c:numRef>
              <c:f>Sheet23!$E$2:$E$11</c:f>
              <c:numCache>
                <c:formatCode>###0.0</c:formatCode>
                <c:ptCount val="10"/>
                <c:pt idx="0">
                  <c:v>33.799999999999997</c:v>
                </c:pt>
                <c:pt idx="1">
                  <c:v>25.6</c:v>
                </c:pt>
                <c:pt idx="2">
                  <c:v>38.4</c:v>
                </c:pt>
                <c:pt idx="3">
                  <c:v>37.200000000000003</c:v>
                </c:pt>
                <c:pt idx="4">
                  <c:v>30.4</c:v>
                </c:pt>
                <c:pt idx="5">
                  <c:v>32.700000000000003</c:v>
                </c:pt>
                <c:pt idx="6">
                  <c:v>33.299999999999997</c:v>
                </c:pt>
                <c:pt idx="7">
                  <c:v>26.2</c:v>
                </c:pt>
                <c:pt idx="8">
                  <c:v>31.1</c:v>
                </c:pt>
                <c:pt idx="9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12-41B3-9304-DF507EB2026E}"/>
            </c:ext>
          </c:extLst>
        </c:ser>
        <c:ser>
          <c:idx val="3"/>
          <c:order val="3"/>
          <c:tx>
            <c:strRef>
              <c:f>Sheet23!$F$1</c:f>
              <c:strCache>
                <c:ptCount val="1"/>
                <c:pt idx="0">
                  <c:v>I can’t assess.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Sheet23!$B$2:$B$11</c:f>
              <c:strCache>
                <c:ptCount val="10"/>
                <c:pt idx="0">
                  <c:v>Fight against party-based employment.</c:v>
                </c:pt>
                <c:pt idx="1">
                  <c:v>Fight against inflation and rising prices.</c:v>
                </c:pt>
                <c:pt idx="2">
                  <c:v>Balanced regional development.</c:v>
                </c:pt>
                <c:pt idx="3">
                  <c:v>Arrival of foreign investments.</c:v>
                </c:pt>
                <c:pt idx="4">
                  <c:v>Efficiency of the judiciary and the prosecutor’s office.</c:v>
                </c:pt>
                <c:pt idx="5">
                  <c:v>Improvement of interethnic relations.</c:v>
                </c:pt>
                <c:pt idx="6">
                  <c:v>Opening of new jobs.</c:v>
                </c:pt>
                <c:pt idx="7">
                  <c:v>Fight against corruption and crime.</c:v>
                </c:pt>
                <c:pt idx="8">
                  <c:v>Montenegro’s progress toward EU membership.</c:v>
                </c:pt>
                <c:pt idx="9">
                  <c:v>Increase of salaries and pensions.</c:v>
                </c:pt>
              </c:strCache>
            </c:strRef>
          </c:cat>
          <c:val>
            <c:numRef>
              <c:f>Sheet23!$F$2:$F$11</c:f>
              <c:numCache>
                <c:formatCode>###0.0</c:formatCode>
                <c:ptCount val="10"/>
                <c:pt idx="0">
                  <c:v>12.1</c:v>
                </c:pt>
                <c:pt idx="1">
                  <c:v>10.3</c:v>
                </c:pt>
                <c:pt idx="2">
                  <c:v>15.9</c:v>
                </c:pt>
                <c:pt idx="3">
                  <c:v>14.1</c:v>
                </c:pt>
                <c:pt idx="4">
                  <c:v>15</c:v>
                </c:pt>
                <c:pt idx="5">
                  <c:v>11.4</c:v>
                </c:pt>
                <c:pt idx="6">
                  <c:v>9.4</c:v>
                </c:pt>
                <c:pt idx="7">
                  <c:v>10.3</c:v>
                </c:pt>
                <c:pt idx="8">
                  <c:v>12.5</c:v>
                </c:pt>
                <c:pt idx="9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12-41B3-9304-DF507EB202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1187120"/>
        <c:axId val="311186288"/>
      </c:barChart>
      <c:catAx>
        <c:axId val="3111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6288"/>
        <c:crosses val="autoZero"/>
        <c:auto val="1"/>
        <c:lblAlgn val="ctr"/>
        <c:lblOffset val="100"/>
        <c:noMultiLvlLbl val="0"/>
      </c:catAx>
      <c:valAx>
        <c:axId val="3111862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11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Sheet22!$B$1</c:f>
              <c:strCache>
                <c:ptCount val="1"/>
                <c:pt idx="0">
                  <c:v>I am worried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Sheet22!$A$2:$A$7</c:f>
              <c:strCache>
                <c:ptCount val="6"/>
                <c:pt idx="0">
                  <c:v>Strengthening of the Serbian Orthodox Church’s influence on the state.</c:v>
                </c:pt>
                <c:pt idx="1">
                  <c:v>Strengthening of Russia’s influence on Montenegro.</c:v>
                </c:pt>
                <c:pt idx="2">
                  <c:v>Strengthening of Serbia’s influence on Montenegro.</c:v>
                </c:pt>
                <c:pt idx="3">
                  <c:v>Revenge politics against political opponents.</c:v>
                </c:pt>
                <c:pt idx="4">
                  <c:v>Economic instability.</c:v>
                </c:pt>
                <c:pt idx="5">
                  <c:v>Party-based employment.</c:v>
                </c:pt>
              </c:strCache>
            </c:strRef>
          </c:cat>
          <c:val>
            <c:numRef>
              <c:f>Sheet22!$B$2:$B$7</c:f>
              <c:numCache>
                <c:formatCode>###0.0</c:formatCode>
                <c:ptCount val="6"/>
                <c:pt idx="0">
                  <c:v>25.9</c:v>
                </c:pt>
                <c:pt idx="1">
                  <c:v>27.2</c:v>
                </c:pt>
                <c:pt idx="2">
                  <c:v>29.2</c:v>
                </c:pt>
                <c:pt idx="3">
                  <c:v>32.5</c:v>
                </c:pt>
                <c:pt idx="4">
                  <c:v>46.4</c:v>
                </c:pt>
                <c:pt idx="5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7A-4A99-927A-CB838A039520}"/>
            </c:ext>
          </c:extLst>
        </c:ser>
        <c:ser>
          <c:idx val="1"/>
          <c:order val="1"/>
          <c:tx>
            <c:strRef>
              <c:f>Sheet22!$C$1</c:f>
              <c:strCache>
                <c:ptCount val="1"/>
                <c:pt idx="0">
                  <c:v>I am not worrried 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Sheet22!$A$2:$A$7</c:f>
              <c:strCache>
                <c:ptCount val="6"/>
                <c:pt idx="0">
                  <c:v>Strengthening of the Serbian Orthodox Church’s influence on the state.</c:v>
                </c:pt>
                <c:pt idx="1">
                  <c:v>Strengthening of Russia’s influence on Montenegro.</c:v>
                </c:pt>
                <c:pt idx="2">
                  <c:v>Strengthening of Serbia’s influence on Montenegro.</c:v>
                </c:pt>
                <c:pt idx="3">
                  <c:v>Revenge politics against political opponents.</c:v>
                </c:pt>
                <c:pt idx="4">
                  <c:v>Economic instability.</c:v>
                </c:pt>
                <c:pt idx="5">
                  <c:v>Party-based employment.</c:v>
                </c:pt>
              </c:strCache>
            </c:strRef>
          </c:cat>
          <c:val>
            <c:numRef>
              <c:f>Sheet22!$C$2:$C$7</c:f>
              <c:numCache>
                <c:formatCode>###0.0</c:formatCode>
                <c:ptCount val="6"/>
                <c:pt idx="0">
                  <c:v>55.8</c:v>
                </c:pt>
                <c:pt idx="1">
                  <c:v>53.8</c:v>
                </c:pt>
                <c:pt idx="2">
                  <c:v>54.9</c:v>
                </c:pt>
                <c:pt idx="3">
                  <c:v>48</c:v>
                </c:pt>
                <c:pt idx="4">
                  <c:v>38.5</c:v>
                </c:pt>
                <c:pt idx="5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7A-4A99-927A-CB838A039520}"/>
            </c:ext>
          </c:extLst>
        </c:ser>
        <c:ser>
          <c:idx val="2"/>
          <c:order val="2"/>
          <c:tx>
            <c:strRef>
              <c:f>Sheet22!$D$1</c:f>
              <c:strCache>
                <c:ptCount val="1"/>
                <c:pt idx="0">
                  <c:v>No answer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Sheet22!$A$2:$A$7</c:f>
              <c:strCache>
                <c:ptCount val="6"/>
                <c:pt idx="0">
                  <c:v>Strengthening of the Serbian Orthodox Church’s influence on the state.</c:v>
                </c:pt>
                <c:pt idx="1">
                  <c:v>Strengthening of Russia’s influence on Montenegro.</c:v>
                </c:pt>
                <c:pt idx="2">
                  <c:v>Strengthening of Serbia’s influence on Montenegro.</c:v>
                </c:pt>
                <c:pt idx="3">
                  <c:v>Revenge politics against political opponents.</c:v>
                </c:pt>
                <c:pt idx="4">
                  <c:v>Economic instability.</c:v>
                </c:pt>
                <c:pt idx="5">
                  <c:v>Party-based employment.</c:v>
                </c:pt>
              </c:strCache>
            </c:strRef>
          </c:cat>
          <c:val>
            <c:numRef>
              <c:f>Sheet22!$D$2:$D$7</c:f>
              <c:numCache>
                <c:formatCode>###0.0</c:formatCode>
                <c:ptCount val="6"/>
                <c:pt idx="0">
                  <c:v>18.3</c:v>
                </c:pt>
                <c:pt idx="1">
                  <c:v>19</c:v>
                </c:pt>
                <c:pt idx="2">
                  <c:v>15.9</c:v>
                </c:pt>
                <c:pt idx="3">
                  <c:v>19.600000000000001</c:v>
                </c:pt>
                <c:pt idx="4">
                  <c:v>15.1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7A-4A99-927A-CB838A0395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11187120"/>
        <c:axId val="311186288"/>
      </c:barChart>
      <c:catAx>
        <c:axId val="31118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186288"/>
        <c:crosses val="autoZero"/>
        <c:auto val="1"/>
        <c:lblAlgn val="ctr"/>
        <c:lblOffset val="100"/>
        <c:noMultiLvlLbl val="0"/>
      </c:catAx>
      <c:valAx>
        <c:axId val="3111862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1118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Sheet19!$H$4</c:f>
              <c:strCache>
                <c:ptCount val="1"/>
                <c:pt idx="0">
                  <c:v>March '24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2115792894806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FFE-4897-8748-6052F371BCC4}"/>
                </c:ext>
              </c:extLst>
            </c:dLbl>
            <c:dLbl>
              <c:idx val="1"/>
              <c:layout>
                <c:manualLayout>
                  <c:x val="-0.11089030785076869"/>
                  <c:y val="-8.60255492011612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FFE-4897-8748-6052F371BCC4}"/>
                </c:ext>
              </c:extLst>
            </c:dLbl>
            <c:dLbl>
              <c:idx val="2"/>
              <c:layout>
                <c:manualLayout>
                  <c:x val="-9.3435351985369924E-2"/>
                  <c:y val="-2.3461784447903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FFE-4897-8748-6052F371BCC4}"/>
                </c:ext>
              </c:extLst>
            </c:dLbl>
            <c:dLbl>
              <c:idx val="3"/>
              <c:layout>
                <c:manualLayout>
                  <c:x val="-0.21048623249451459"/>
                  <c:y val="-4.30127746005806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FFE-4897-8748-6052F371B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Sheet19!$G$6:$G$10</c:f>
              <c:strCache>
                <c:ptCount val="5"/>
                <c:pt idx="0">
                  <c:v>Strengthening of the Serbian Orthodox Church’s influence on the state.</c:v>
                </c:pt>
                <c:pt idx="1">
                  <c:v>Strengthening of Serbia’s influence on Montenegro.</c:v>
                </c:pt>
                <c:pt idx="2">
                  <c:v>Revenge politics against political opponents.</c:v>
                </c:pt>
                <c:pt idx="3">
                  <c:v>Economic instability.</c:v>
                </c:pt>
                <c:pt idx="4">
                  <c:v>Party-based employment.</c:v>
                </c:pt>
              </c:strCache>
            </c:strRef>
          </c:cat>
          <c:val>
            <c:numRef>
              <c:f>Sheet19!$H$6:$H$10</c:f>
              <c:numCache>
                <c:formatCode>###0.0</c:formatCode>
                <c:ptCount val="5"/>
                <c:pt idx="0">
                  <c:v>24.523955399589713</c:v>
                </c:pt>
                <c:pt idx="1">
                  <c:v>23.614779762374706</c:v>
                </c:pt>
                <c:pt idx="2">
                  <c:v>20.854456956065423</c:v>
                </c:pt>
                <c:pt idx="3">
                  <c:v>44.853296810070049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0-4B53-8AAA-85EF1B245F82}"/>
            </c:ext>
          </c:extLst>
        </c:ser>
        <c:ser>
          <c:idx val="1"/>
          <c:order val="1"/>
          <c:tx>
            <c:strRef>
              <c:f>Sheet19!$I$4</c:f>
              <c:strCache>
                <c:ptCount val="1"/>
                <c:pt idx="0">
                  <c:v>Sept'25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9.9595924643745809E-2"/>
                  <c:y val="-4.6923568895807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FFE-4897-8748-6052F371BCC4}"/>
                </c:ext>
              </c:extLst>
            </c:dLbl>
            <c:dLbl>
              <c:idx val="1"/>
              <c:layout>
                <c:manualLayout>
                  <c:x val="-0.11602411839941532"/>
                  <c:y val="2.34617844479035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FFE-4897-8748-6052F371BCC4}"/>
                </c:ext>
              </c:extLst>
            </c:dLbl>
            <c:dLbl>
              <c:idx val="2"/>
              <c:layout>
                <c:manualLayout>
                  <c:x val="-8.727477932699397E-2"/>
                  <c:y val="-1.4077070668742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FFE-4897-8748-6052F371BCC4}"/>
                </c:ext>
              </c:extLst>
            </c:dLbl>
            <c:dLbl>
              <c:idx val="3"/>
              <c:layout>
                <c:manualLayout>
                  <c:x val="-0.17762984498317572"/>
                  <c:y val="-1.3157442613768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FFE-4897-8748-6052F371BCC4}"/>
                </c:ext>
              </c:extLst>
            </c:dLbl>
            <c:dLbl>
              <c:idx val="4"/>
              <c:layout>
                <c:manualLayout>
                  <c:x val="-0.21664680515289053"/>
                  <c:y val="-7.0385353343710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FFE-4897-8748-6052F371B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Sheet19!$G$6:$G$10</c:f>
              <c:strCache>
                <c:ptCount val="5"/>
                <c:pt idx="0">
                  <c:v>Strengthening of the Serbian Orthodox Church’s influence on the state.</c:v>
                </c:pt>
                <c:pt idx="1">
                  <c:v>Strengthening of Serbia’s influence on Montenegro.</c:v>
                </c:pt>
                <c:pt idx="2">
                  <c:v>Revenge politics against political opponents.</c:v>
                </c:pt>
                <c:pt idx="3">
                  <c:v>Economic instability.</c:v>
                </c:pt>
                <c:pt idx="4">
                  <c:v>Party-based employment.</c:v>
                </c:pt>
              </c:strCache>
            </c:strRef>
          </c:cat>
          <c:val>
            <c:numRef>
              <c:f>Sheet19!$I$6:$I$10</c:f>
              <c:numCache>
                <c:formatCode>General</c:formatCode>
                <c:ptCount val="5"/>
                <c:pt idx="0">
                  <c:v>25.9</c:v>
                </c:pt>
                <c:pt idx="1">
                  <c:v>29.2</c:v>
                </c:pt>
                <c:pt idx="2">
                  <c:v>32.5</c:v>
                </c:pt>
                <c:pt idx="3">
                  <c:v>46.4</c:v>
                </c:pt>
                <c:pt idx="4">
                  <c:v>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00-4B53-8AAA-85EF1B245F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7368560"/>
        <c:axId val="517367312"/>
        <c:axId val="0"/>
      </c:bar3DChart>
      <c:catAx>
        <c:axId val="517368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367312"/>
        <c:crosses val="autoZero"/>
        <c:auto val="1"/>
        <c:lblAlgn val="ctr"/>
        <c:lblOffset val="100"/>
        <c:noMultiLvlLbl val="0"/>
      </c:catAx>
      <c:valAx>
        <c:axId val="51736731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1736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7975-427C-B1C4-73FB083BA254}"/>
              </c:ext>
            </c:extLst>
          </c:dPt>
          <c:dPt>
            <c:idx val="1"/>
            <c:invertIfNegative val="0"/>
            <c:bubble3D val="0"/>
            <c:spPr>
              <a:solidFill>
                <a:srgbClr val="009FDE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975-427C-B1C4-73FB083BA25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7975-427C-B1C4-73FB083BA254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975-427C-B1C4-73FB083BA25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7975-427C-B1C4-73FB083BA25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975-427C-B1C4-73FB083BA254}"/>
              </c:ext>
            </c:extLst>
          </c:dPt>
          <c:dLbls>
            <c:dLbl>
              <c:idx val="0"/>
              <c:layout>
                <c:manualLayout>
                  <c:x val="-0.1305655990986098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975-427C-B1C4-73FB083BA254}"/>
                </c:ext>
              </c:extLst>
            </c:dLbl>
            <c:dLbl>
              <c:idx val="1"/>
              <c:layout>
                <c:manualLayout>
                  <c:x val="-0.11371842502136996"/>
                  <c:y val="-2.368955712093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75-427C-B1C4-73FB083BA254}"/>
                </c:ext>
              </c:extLst>
            </c:dLbl>
            <c:dLbl>
              <c:idx val="2"/>
              <c:layout>
                <c:manualLayout>
                  <c:x val="-0.14530687641619491"/>
                  <c:y val="-9.4758228483726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75-427C-B1C4-73FB083BA254}"/>
                </c:ext>
              </c:extLst>
            </c:dLbl>
            <c:dLbl>
              <c:idx val="3"/>
              <c:layout>
                <c:manualLayout>
                  <c:x val="-0.15478341183464234"/>
                  <c:y val="2.368955712093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75-427C-B1C4-73FB083BA254}"/>
                </c:ext>
              </c:extLst>
            </c:dLbl>
            <c:dLbl>
              <c:idx val="4"/>
              <c:layout>
                <c:manualLayout>
                  <c:x val="-0.1579422569741248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75-427C-B1C4-73FB083BA254}"/>
                </c:ext>
              </c:extLst>
            </c:dLbl>
            <c:dLbl>
              <c:idx val="5"/>
              <c:layout>
                <c:manualLayout>
                  <c:x val="-0.14530687641619483"/>
                  <c:y val="-4.737911424186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75-427C-B1C4-73FB083BA2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Sheet51!$B$3:$B$8</c:f>
              <c:strCache>
                <c:ptCount val="6"/>
                <c:pt idx="0">
                  <c:v>I don't know, I can't estimate.</c:v>
                </c:pt>
                <c:pt idx="1">
                  <c:v>It's a little worse today than when DPS was in power.</c:v>
                </c:pt>
                <c:pt idx="2">
                  <c:v>It is significantly worse today than when DPS was in power.</c:v>
                </c:pt>
                <c:pt idx="3">
                  <c:v>Today is significantly better than when DPS was in power.</c:v>
                </c:pt>
                <c:pt idx="4">
                  <c:v>Today is a little better than when DPS was in power.</c:v>
                </c:pt>
                <c:pt idx="5">
                  <c:v>It's more or less the same today as it was when DPS was in power.</c:v>
                </c:pt>
              </c:strCache>
            </c:strRef>
          </c:cat>
          <c:val>
            <c:numRef>
              <c:f>Sheet51!$C$3:$C$8</c:f>
              <c:numCache>
                <c:formatCode>###0.0</c:formatCode>
                <c:ptCount val="6"/>
                <c:pt idx="0">
                  <c:v>9.0929219999399535</c:v>
                </c:pt>
                <c:pt idx="1">
                  <c:v>10.521940765130065</c:v>
                </c:pt>
                <c:pt idx="2">
                  <c:v>15.339073406743939</c:v>
                </c:pt>
                <c:pt idx="3">
                  <c:v>18.857091472137729</c:v>
                </c:pt>
                <c:pt idx="4">
                  <c:v>22.086382459088526</c:v>
                </c:pt>
                <c:pt idx="5">
                  <c:v>24.102589896959792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5-427C-B1C4-73FB083BA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6984656"/>
        <c:axId val="726985488"/>
        <c:axId val="0"/>
      </c:bar3DChart>
      <c:catAx>
        <c:axId val="72698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85488"/>
        <c:crosses val="autoZero"/>
        <c:auto val="1"/>
        <c:lblAlgn val="ctr"/>
        <c:lblOffset val="100"/>
        <c:noMultiLvlLbl val="0"/>
      </c:catAx>
      <c:valAx>
        <c:axId val="72698548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726984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135312"/>
        <c:axId val="916134896"/>
        <c:axId val="0"/>
      </c:bar3DChart>
      <c:catAx>
        <c:axId val="91613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134896"/>
        <c:crosses val="autoZero"/>
        <c:auto val="1"/>
        <c:lblAlgn val="ctr"/>
        <c:lblOffset val="100"/>
        <c:noMultiLvlLbl val="0"/>
      </c:catAx>
      <c:valAx>
        <c:axId val="91613489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91613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7D7-4E09-8A13-4D98236034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7D7-4E09-8A13-4D9823603482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7D7-4E09-8A13-4D982360348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7D7-4E09-8A13-4D9823603482}"/>
              </c:ext>
            </c:extLst>
          </c:dPt>
          <c:dPt>
            <c:idx val="4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7D7-4E09-8A13-4D9823603482}"/>
              </c:ext>
            </c:extLst>
          </c:dPt>
          <c:dLbls>
            <c:dLbl>
              <c:idx val="0"/>
              <c:layout>
                <c:manualLayout>
                  <c:x val="-0.4011714700175044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7D7-4E09-8A13-4D9823603482}"/>
                </c:ext>
              </c:extLst>
            </c:dLbl>
            <c:dLbl>
              <c:idx val="1"/>
              <c:layout>
                <c:manualLayout>
                  <c:x val="-8.9030032116184155E-2"/>
                  <c:y val="-8.8498292186423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7D7-4E09-8A13-4D9823603482}"/>
                </c:ext>
              </c:extLst>
            </c:dLbl>
            <c:dLbl>
              <c:idx val="2"/>
              <c:layout>
                <c:manualLayout>
                  <c:x val="-0.20487633896615878"/>
                  <c:y val="-9.6544706755905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D7-4E09-8A13-4D9823603482}"/>
                </c:ext>
              </c:extLst>
            </c:dLbl>
            <c:dLbl>
              <c:idx val="3"/>
              <c:layout>
                <c:manualLayout>
                  <c:x val="-0.3303765047202978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D7-4E09-8A13-4D9823603482}"/>
                </c:ext>
              </c:extLst>
            </c:dLbl>
            <c:dLbl>
              <c:idx val="4"/>
              <c:layout>
                <c:manualLayout>
                  <c:x val="-0.32501324977353974"/>
                  <c:y val="-9.6544706755905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D7-4E09-8A13-4D9823603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Sheet44!$B$3:$B$7</c:f>
              <c:strCache>
                <c:ptCount val="5"/>
                <c:pt idx="0">
                  <c:v>I don’t know, I can’t assess.</c:v>
                </c:pt>
                <c:pt idx="1">
                  <c:v>The government is very stable.</c:v>
                </c:pt>
                <c:pt idx="2">
                  <c:v>The government is very unstable.</c:v>
                </c:pt>
                <c:pt idx="3">
                  <c:v>The government is not stable.</c:v>
                </c:pt>
                <c:pt idx="4">
                  <c:v>The government is mostly stable.</c:v>
                </c:pt>
              </c:strCache>
            </c:strRef>
          </c:cat>
          <c:val>
            <c:numRef>
              <c:f>Sheet44!$C$3:$C$7</c:f>
              <c:numCache>
                <c:formatCode>###0.0</c:formatCode>
                <c:ptCount val="5"/>
                <c:pt idx="0">
                  <c:v>19.96294607674912</c:v>
                </c:pt>
                <c:pt idx="1">
                  <c:v>8.0130872731575895</c:v>
                </c:pt>
                <c:pt idx="2">
                  <c:v>16.71928127788582</c:v>
                </c:pt>
                <c:pt idx="3">
                  <c:v>26.329866346471803</c:v>
                </c:pt>
                <c:pt idx="4">
                  <c:v>28.97481902573567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7-4E09-8A13-4D982360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6135312"/>
        <c:axId val="916134896"/>
        <c:axId val="0"/>
      </c:bar3DChart>
      <c:catAx>
        <c:axId val="91613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134896"/>
        <c:crosses val="autoZero"/>
        <c:auto val="1"/>
        <c:lblAlgn val="ctr"/>
        <c:lblOffset val="100"/>
        <c:noMultiLvlLbl val="0"/>
      </c:catAx>
      <c:valAx>
        <c:axId val="91613489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91613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8489984"/>
        <c:axId val="838487488"/>
        <c:axId val="0"/>
      </c:bar3DChart>
      <c:catAx>
        <c:axId val="83848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7488"/>
        <c:crosses val="autoZero"/>
        <c:auto val="1"/>
        <c:lblAlgn val="ctr"/>
        <c:lblOffset val="100"/>
        <c:noMultiLvlLbl val="0"/>
      </c:catAx>
      <c:valAx>
        <c:axId val="83848748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83848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949-48E5-A937-AE773555A68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949-48E5-A937-AE773555A682}"/>
              </c:ext>
            </c:extLst>
          </c:dPt>
          <c:dPt>
            <c:idx val="2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949-48E5-A937-AE773555A682}"/>
              </c:ext>
            </c:extLst>
          </c:dPt>
          <c:dLbls>
            <c:dLbl>
              <c:idx val="0"/>
              <c:layout>
                <c:manualLayout>
                  <c:x val="-0.23817547417104051"/>
                  <c:y val="-1.619086608862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49-48E5-A937-AE773555A682}"/>
                </c:ext>
              </c:extLst>
            </c:dLbl>
            <c:dLbl>
              <c:idx val="1"/>
              <c:layout>
                <c:manualLayout>
                  <c:x val="-0.17433462542416367"/>
                  <c:y val="-1.011929130539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49-48E5-A937-AE773555A682}"/>
                </c:ext>
              </c:extLst>
            </c:dLbl>
            <c:dLbl>
              <c:idx val="2"/>
              <c:layout>
                <c:manualLayout>
                  <c:x val="-0.208710467057097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49-48E5-A937-AE773555A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Sheet7!$C$9:$C$11</c:f>
              <c:strCache>
                <c:ptCount val="3"/>
                <c:pt idx="0">
                  <c:v>I don’t know, I have no opinion.</c:v>
                </c:pt>
                <c:pt idx="1">
                  <c:v>I don't support it.</c:v>
                </c:pt>
                <c:pt idx="2">
                  <c:v>I support it.</c:v>
                </c:pt>
              </c:strCache>
            </c:strRef>
          </c:cat>
          <c:val>
            <c:numRef>
              <c:f>Sheet7!$D$9:$D$11</c:f>
              <c:numCache>
                <c:formatCode>###0.0</c:formatCode>
                <c:ptCount val="3"/>
                <c:pt idx="0">
                  <c:v>36.945445362398608</c:v>
                </c:pt>
                <c:pt idx="1">
                  <c:v>27.16500148381628</c:v>
                </c:pt>
                <c:pt idx="2">
                  <c:v>35.889553153785101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49-48E5-A937-AE773555A6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8489984"/>
        <c:axId val="838487488"/>
        <c:axId val="0"/>
      </c:bar3DChart>
      <c:catAx>
        <c:axId val="83848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7488"/>
        <c:crosses val="autoZero"/>
        <c:auto val="1"/>
        <c:lblAlgn val="ctr"/>
        <c:lblOffset val="100"/>
        <c:noMultiLvlLbl val="0"/>
      </c:catAx>
      <c:valAx>
        <c:axId val="83848748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83848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Sheet7!$B$2</c:f>
              <c:strCache>
                <c:ptCount val="1"/>
                <c:pt idx="0">
                  <c:v>March'24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29742765273311905"/>
                  <c:y val="-8.81751726977236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46-4C45-9430-12535631755D}"/>
                </c:ext>
              </c:extLst>
            </c:dLbl>
            <c:dLbl>
              <c:idx val="1"/>
              <c:layout>
                <c:manualLayout>
                  <c:x val="-0.23914790996784566"/>
                  <c:y val="-7.2144156522144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46-4C45-9430-12535631755D}"/>
                </c:ext>
              </c:extLst>
            </c:dLbl>
            <c:dLbl>
              <c:idx val="2"/>
              <c:layout>
                <c:manualLayout>
                  <c:x val="-0.15675241157556277"/>
                  <c:y val="-4.8096104348096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46-4C45-9430-125356317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Sheet7!$A$3:$A$5</c:f>
              <c:strCache>
                <c:ptCount val="3"/>
                <c:pt idx="0">
                  <c:v>I don’t know, I have no opinion.</c:v>
                </c:pt>
                <c:pt idx="1">
                  <c:v>I support it</c:v>
                </c:pt>
                <c:pt idx="2">
                  <c:v>I don't support it.</c:v>
                </c:pt>
              </c:strCache>
            </c:strRef>
          </c:cat>
          <c:val>
            <c:numRef>
              <c:f>Sheet7!$B$3:$B$5</c:f>
              <c:numCache>
                <c:formatCode>###0.0</c:formatCode>
                <c:ptCount val="3"/>
                <c:pt idx="0">
                  <c:v>44.040953835840533</c:v>
                </c:pt>
                <c:pt idx="1">
                  <c:v>34.100938520388503</c:v>
                </c:pt>
                <c:pt idx="2">
                  <c:v>21.858107643770971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46-4C45-9430-12535631755D}"/>
            </c:ext>
          </c:extLst>
        </c:ser>
        <c:ser>
          <c:idx val="1"/>
          <c:order val="1"/>
          <c:tx>
            <c:strRef>
              <c:f>Sheet7!$C$2</c:f>
              <c:strCache>
                <c:ptCount val="1"/>
                <c:pt idx="0">
                  <c:v>Sep'25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5273311897106118"/>
                  <c:y val="-7.2144156522145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46-4C45-9430-12535631755D}"/>
                </c:ext>
              </c:extLst>
            </c:dLbl>
            <c:dLbl>
              <c:idx val="1"/>
              <c:layout>
                <c:manualLayout>
                  <c:x val="-8.8424437299035374E-2"/>
                  <c:y val="-1.442883130442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946-4C45-9430-12535631755D}"/>
                </c:ext>
              </c:extLst>
            </c:dLbl>
            <c:dLbl>
              <c:idx val="2"/>
              <c:layout>
                <c:manualLayout>
                  <c:x val="-0.12057877813504823"/>
                  <c:y val="-5.8054270205050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46-4C45-9430-1253563175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Sheet7!$A$3:$A$5</c:f>
              <c:strCache>
                <c:ptCount val="3"/>
                <c:pt idx="0">
                  <c:v>I don’t know, I have no opinion.</c:v>
                </c:pt>
                <c:pt idx="1">
                  <c:v>I support it</c:v>
                </c:pt>
                <c:pt idx="2">
                  <c:v>I don't support it.</c:v>
                </c:pt>
              </c:strCache>
            </c:strRef>
          </c:cat>
          <c:val>
            <c:numRef>
              <c:f>Sheet7!$C$3:$C$5</c:f>
              <c:numCache>
                <c:formatCode>###0.0</c:formatCode>
                <c:ptCount val="3"/>
                <c:pt idx="0">
                  <c:v>36.945445362398608</c:v>
                </c:pt>
                <c:pt idx="1">
                  <c:v>27.16500148381628</c:v>
                </c:pt>
                <c:pt idx="2">
                  <c:v>35.889553153785101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46-4C45-9430-125356317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0761760"/>
        <c:axId val="850762176"/>
        <c:axId val="0"/>
      </c:bar3DChart>
      <c:catAx>
        <c:axId val="85076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762176"/>
        <c:crosses val="autoZero"/>
        <c:auto val="1"/>
        <c:lblAlgn val="ctr"/>
        <c:lblOffset val="100"/>
        <c:noMultiLvlLbl val="0"/>
      </c:catAx>
      <c:valAx>
        <c:axId val="85076217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85076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547786401050467E-2"/>
          <c:y val="0.11008929429162562"/>
          <c:w val="0.95542989122586663"/>
          <c:h val="0.66925909313930398"/>
        </c:manualLayout>
      </c:layout>
      <c:lineChart>
        <c:grouping val="standard"/>
        <c:varyColors val="0"/>
        <c:ser>
          <c:idx val="0"/>
          <c:order val="0"/>
          <c:tx>
            <c:strRef>
              <c:f>Sheet1!$C$11</c:f>
              <c:strCache>
                <c:ptCount val="1"/>
                <c:pt idx="0">
                  <c:v>The right way</c:v>
                </c:pt>
              </c:strCache>
            </c:strRef>
          </c:tx>
          <c:spPr>
            <a:ln w="28575" cap="rnd">
              <a:solidFill>
                <a:srgbClr val="009DD9">
                  <a:lumMod val="5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5827224093520982E-2"/>
                  <c:y val="3.4595224929245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C90-4F75-8052-25015B1DCA60}"/>
                </c:ext>
              </c:extLst>
            </c:dLbl>
            <c:dLbl>
              <c:idx val="11"/>
              <c:layout>
                <c:manualLayout>
                  <c:x val="-5.5685035244968486E-3"/>
                  <c:y val="2.0948235788165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C90-4F75-8052-25015B1DCA60}"/>
                </c:ext>
              </c:extLst>
            </c:dLbl>
            <c:dLbl>
              <c:idx val="13"/>
              <c:layout>
                <c:manualLayout>
                  <c:x val="-8.1048231370876467E-2"/>
                  <c:y val="-3.9698983954794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568-4DF5-B4E4-6F357EAA54A0}"/>
                </c:ext>
              </c:extLst>
            </c:dLbl>
            <c:dLbl>
              <c:idx val="20"/>
              <c:layout>
                <c:manualLayout>
                  <c:x val="-3.1158466348527234E-2"/>
                  <c:y val="-7.7310086027610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C90-4F75-8052-25015B1DCA60}"/>
                </c:ext>
              </c:extLst>
            </c:dLbl>
            <c:dLbl>
              <c:idx val="23"/>
              <c:layout>
                <c:manualLayout>
                  <c:x val="-8.9118220926679044E-3"/>
                  <c:y val="4.824221407032518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9A6C67-0F90-477A-ABC5-F4BCCC797D82}" type="VALUE">
                      <a:rPr lang="en-US" sz="140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C90-4F75-8052-25015B1DC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Sheet1!$B$12:$B$35</c:f>
              <c:strCache>
                <c:ptCount val="24"/>
                <c:pt idx="0">
                  <c:v>Oct, 2009</c:v>
                </c:pt>
                <c:pt idx="1">
                  <c:v>Nov, 2010</c:v>
                </c:pt>
                <c:pt idx="2">
                  <c:v>Sep, 2011</c:v>
                </c:pt>
                <c:pt idx="3">
                  <c:v>Sep, 2012</c:v>
                </c:pt>
                <c:pt idx="4">
                  <c:v>March, 2013</c:v>
                </c:pt>
                <c:pt idx="5">
                  <c:v>Sep, 2014</c:v>
                </c:pt>
                <c:pt idx="6">
                  <c:v>July, 2015</c:v>
                </c:pt>
                <c:pt idx="7">
                  <c:v>Nov, 2015</c:v>
                </c:pt>
                <c:pt idx="8">
                  <c:v>June, 2016</c:v>
                </c:pt>
                <c:pt idx="9">
                  <c:v>Dec, 2016</c:v>
                </c:pt>
                <c:pt idx="10">
                  <c:v>June, 2017</c:v>
                </c:pt>
                <c:pt idx="11">
                  <c:v>Dec, 2017</c:v>
                </c:pt>
                <c:pt idx="12">
                  <c:v>March, 2018</c:v>
                </c:pt>
                <c:pt idx="13">
                  <c:v>Dec, 2018</c:v>
                </c:pt>
                <c:pt idx="14">
                  <c:v>July, 2019</c:v>
                </c:pt>
                <c:pt idx="15">
                  <c:v>Dec, 2019</c:v>
                </c:pt>
                <c:pt idx="16">
                  <c:v>Aug, 2020</c:v>
                </c:pt>
                <c:pt idx="17">
                  <c:v>June, 2021</c:v>
                </c:pt>
                <c:pt idx="18">
                  <c:v>Dec, 2021</c:v>
                </c:pt>
                <c:pt idx="19">
                  <c:v>June, 2022</c:v>
                </c:pt>
                <c:pt idx="20">
                  <c:v>Dec, 2022</c:v>
                </c:pt>
                <c:pt idx="21">
                  <c:v>May, 2023</c:v>
                </c:pt>
                <c:pt idx="22">
                  <c:v>March, 2024</c:v>
                </c:pt>
                <c:pt idx="23">
                  <c:v>Sept, 2025</c:v>
                </c:pt>
              </c:strCache>
            </c:strRef>
          </c:cat>
          <c:val>
            <c:numRef>
              <c:f>Sheet1!$C$12:$C$35</c:f>
              <c:numCache>
                <c:formatCode>General</c:formatCode>
                <c:ptCount val="24"/>
                <c:pt idx="0">
                  <c:v>41.5</c:v>
                </c:pt>
                <c:pt idx="1">
                  <c:v>46.4</c:v>
                </c:pt>
                <c:pt idx="2" formatCode="0.0">
                  <c:v>45.241699196231735</c:v>
                </c:pt>
                <c:pt idx="3" formatCode="0.0">
                  <c:v>33.87420371380324</c:v>
                </c:pt>
                <c:pt idx="4" formatCode="0.0">
                  <c:v>36.801300218626537</c:v>
                </c:pt>
                <c:pt idx="5" formatCode="###0.0">
                  <c:v>35.096370049594142</c:v>
                </c:pt>
                <c:pt idx="6" formatCode="###0.0">
                  <c:v>36.25738889363037</c:v>
                </c:pt>
                <c:pt idx="7" formatCode="###0.0">
                  <c:v>34.84390465951904</c:v>
                </c:pt>
                <c:pt idx="8" formatCode="###0.0">
                  <c:v>37.428835329570909</c:v>
                </c:pt>
                <c:pt idx="9" formatCode="###0.0">
                  <c:v>32.830237300441496</c:v>
                </c:pt>
                <c:pt idx="10" formatCode="###0.0">
                  <c:v>25.363692339163961</c:v>
                </c:pt>
                <c:pt idx="11" formatCode="###0.0">
                  <c:v>33.700000000000003</c:v>
                </c:pt>
                <c:pt idx="12" formatCode="###0.0">
                  <c:v>42.118900181591648</c:v>
                </c:pt>
                <c:pt idx="13" formatCode="###0.0">
                  <c:v>32.50385219680836</c:v>
                </c:pt>
                <c:pt idx="14" formatCode="###0.0">
                  <c:v>30.144061382519848</c:v>
                </c:pt>
                <c:pt idx="15" formatCode="###0.0">
                  <c:v>28.163323938182977</c:v>
                </c:pt>
                <c:pt idx="16" formatCode="###0.0">
                  <c:v>26.271721739479375</c:v>
                </c:pt>
                <c:pt idx="17" formatCode="###0.0">
                  <c:v>27.086003323079478</c:v>
                </c:pt>
                <c:pt idx="18">
                  <c:v>24.6</c:v>
                </c:pt>
                <c:pt idx="19" formatCode="###0.0">
                  <c:v>20.374840894220224</c:v>
                </c:pt>
                <c:pt idx="20" formatCode="###0.0">
                  <c:v>27.641606163298384</c:v>
                </c:pt>
                <c:pt idx="21" formatCode="###0.0">
                  <c:v>38.056433385972468</c:v>
                </c:pt>
                <c:pt idx="22" formatCode="###0.0">
                  <c:v>34.59631805135605</c:v>
                </c:pt>
                <c:pt idx="23" formatCode="###0.0">
                  <c:v>36.019109922260213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90-4F75-8052-25015B1DCA60}"/>
            </c:ext>
          </c:extLst>
        </c:ser>
        <c:ser>
          <c:idx val="1"/>
          <c:order val="1"/>
          <c:tx>
            <c:strRef>
              <c:f>Sheet1!$D$11</c:f>
              <c:strCache>
                <c:ptCount val="1"/>
                <c:pt idx="0">
                  <c:v>The wrong way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4005215382187122E-2"/>
                  <c:y val="2.91364292728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C90-4F75-8052-25015B1DCA60}"/>
                </c:ext>
              </c:extLst>
            </c:dLbl>
            <c:dLbl>
              <c:idx val="4"/>
              <c:layout>
                <c:manualLayout>
                  <c:x val="-1.7203960735190902E-2"/>
                  <c:y val="3.4595224929245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C90-4F75-8052-25015B1DCA60}"/>
                </c:ext>
              </c:extLst>
            </c:dLbl>
            <c:dLbl>
              <c:idx val="5"/>
              <c:layout>
                <c:manualLayout>
                  <c:x val="-2.0402706088194698E-2"/>
                  <c:y val="5.370100972675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C90-4F75-8052-25015B1DCA60}"/>
                </c:ext>
              </c:extLst>
            </c:dLbl>
            <c:dLbl>
              <c:idx val="9"/>
              <c:layout>
                <c:manualLayout>
                  <c:x val="-2.573394834320103E-2"/>
                  <c:y val="-5.274550557366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C90-4F75-8052-25015B1DCA60}"/>
                </c:ext>
              </c:extLst>
            </c:dLbl>
            <c:dLbl>
              <c:idx val="21"/>
              <c:layout>
                <c:manualLayout>
                  <c:x val="-1.9336457637193431E-2"/>
                  <c:y val="4.0054020585677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C90-4F75-8052-25015B1DCA60}"/>
                </c:ext>
              </c:extLst>
            </c:dLbl>
            <c:dLbl>
              <c:idx val="22"/>
              <c:layout>
                <c:manualLayout>
                  <c:x val="-1.7203960735191058E-2"/>
                  <c:y val="3.4595224929245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C90-4F75-8052-25015B1DCA60}"/>
                </c:ext>
              </c:extLst>
            </c:dLbl>
            <c:dLbl>
              <c:idx val="23"/>
              <c:layout>
                <c:manualLayout>
                  <c:x val="-1.0604470519489678E-2"/>
                  <c:y val="-6.5027795800638763E-2"/>
                </c:manualLayout>
              </c:layout>
              <c:tx>
                <c:rich>
                  <a:bodyPr/>
                  <a:lstStyle/>
                  <a:p>
                    <a:fld id="{43403440-6A95-4578-AF09-3282BE65102D}" type="VALUE">
                      <a:rPr lang="en-US" sz="1400" b="1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80532821981845E-2"/>
                      <c:h val="8.911483909125236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C90-4F75-8052-25015B1DC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Sheet1!$B$12:$B$35</c:f>
              <c:strCache>
                <c:ptCount val="24"/>
                <c:pt idx="0">
                  <c:v>Oct, 2009</c:v>
                </c:pt>
                <c:pt idx="1">
                  <c:v>Nov, 2010</c:v>
                </c:pt>
                <c:pt idx="2">
                  <c:v>Sep, 2011</c:v>
                </c:pt>
                <c:pt idx="3">
                  <c:v>Sep, 2012</c:v>
                </c:pt>
                <c:pt idx="4">
                  <c:v>March, 2013</c:v>
                </c:pt>
                <c:pt idx="5">
                  <c:v>Sep, 2014</c:v>
                </c:pt>
                <c:pt idx="6">
                  <c:v>July, 2015</c:v>
                </c:pt>
                <c:pt idx="7">
                  <c:v>Nov, 2015</c:v>
                </c:pt>
                <c:pt idx="8">
                  <c:v>June, 2016</c:v>
                </c:pt>
                <c:pt idx="9">
                  <c:v>Dec, 2016</c:v>
                </c:pt>
                <c:pt idx="10">
                  <c:v>June, 2017</c:v>
                </c:pt>
                <c:pt idx="11">
                  <c:v>Dec, 2017</c:v>
                </c:pt>
                <c:pt idx="12">
                  <c:v>March, 2018</c:v>
                </c:pt>
                <c:pt idx="13">
                  <c:v>Dec, 2018</c:v>
                </c:pt>
                <c:pt idx="14">
                  <c:v>July, 2019</c:v>
                </c:pt>
                <c:pt idx="15">
                  <c:v>Dec, 2019</c:v>
                </c:pt>
                <c:pt idx="16">
                  <c:v>Aug, 2020</c:v>
                </c:pt>
                <c:pt idx="17">
                  <c:v>June, 2021</c:v>
                </c:pt>
                <c:pt idx="18">
                  <c:v>Dec, 2021</c:v>
                </c:pt>
                <c:pt idx="19">
                  <c:v>June, 2022</c:v>
                </c:pt>
                <c:pt idx="20">
                  <c:v>Dec, 2022</c:v>
                </c:pt>
                <c:pt idx="21">
                  <c:v>May, 2023</c:v>
                </c:pt>
                <c:pt idx="22">
                  <c:v>March, 2024</c:v>
                </c:pt>
                <c:pt idx="23">
                  <c:v>Sept, 2025</c:v>
                </c:pt>
              </c:strCache>
            </c:strRef>
          </c:cat>
          <c:val>
            <c:numRef>
              <c:f>Sheet1!$D$12:$D$35</c:f>
              <c:numCache>
                <c:formatCode>General</c:formatCode>
                <c:ptCount val="24"/>
                <c:pt idx="0">
                  <c:v>24.5</c:v>
                </c:pt>
                <c:pt idx="1">
                  <c:v>21.5</c:v>
                </c:pt>
                <c:pt idx="2" formatCode="0.0">
                  <c:v>22.664353301310964</c:v>
                </c:pt>
                <c:pt idx="3" formatCode="0.0">
                  <c:v>32.544365145891078</c:v>
                </c:pt>
                <c:pt idx="4" formatCode="0.0">
                  <c:v>34.777219806622021</c:v>
                </c:pt>
                <c:pt idx="5" formatCode="###0.0">
                  <c:v>32.846624879756412</c:v>
                </c:pt>
                <c:pt idx="6" formatCode="###0.0">
                  <c:v>29.302062600741845</c:v>
                </c:pt>
                <c:pt idx="7" formatCode="###0.0">
                  <c:v>34.739741019457462</c:v>
                </c:pt>
                <c:pt idx="8" formatCode="###0.0">
                  <c:v>31.420897823274963</c:v>
                </c:pt>
                <c:pt idx="9" formatCode="###0.0">
                  <c:v>35.342416955922737</c:v>
                </c:pt>
                <c:pt idx="10" formatCode="###0.0">
                  <c:v>38.916298288787516</c:v>
                </c:pt>
                <c:pt idx="11" formatCode="###0.0">
                  <c:v>37.200000000000003</c:v>
                </c:pt>
                <c:pt idx="12" formatCode="###0.0">
                  <c:v>42.38377366635963</c:v>
                </c:pt>
                <c:pt idx="13" formatCode="###0.0">
                  <c:v>42.464132520353168</c:v>
                </c:pt>
                <c:pt idx="14" formatCode="###0.0">
                  <c:v>44.845978847764407</c:v>
                </c:pt>
                <c:pt idx="15" formatCode="###0.0">
                  <c:v>46.240467669708195</c:v>
                </c:pt>
                <c:pt idx="16" formatCode="###0.0">
                  <c:v>45.90810091547182</c:v>
                </c:pt>
                <c:pt idx="17" formatCode="###0.0">
                  <c:v>44.089252769271837</c:v>
                </c:pt>
                <c:pt idx="18">
                  <c:v>46.8</c:v>
                </c:pt>
                <c:pt idx="19" formatCode="###0.0">
                  <c:v>51.551232142026329</c:v>
                </c:pt>
                <c:pt idx="20" formatCode="###0.0">
                  <c:v>42.627522673308157</c:v>
                </c:pt>
                <c:pt idx="21" formatCode="###0.0">
                  <c:v>29.846327278568591</c:v>
                </c:pt>
                <c:pt idx="22" formatCode="###0.0">
                  <c:v>31.129193051443778</c:v>
                </c:pt>
                <c:pt idx="23" formatCode="###0.0">
                  <c:v>38.044820648520172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90-4F75-8052-25015B1DCA6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64624"/>
        <c:axId val="23370864"/>
      </c:lineChart>
      <c:catAx>
        <c:axId val="233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0864"/>
        <c:crosses val="autoZero"/>
        <c:auto val="1"/>
        <c:lblAlgn val="ctr"/>
        <c:lblOffset val="100"/>
        <c:noMultiLvlLbl val="0"/>
      </c:catAx>
      <c:valAx>
        <c:axId val="23370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36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133-4769-8098-A060E088B814}"/>
              </c:ext>
            </c:extLst>
          </c:dPt>
          <c:dPt>
            <c:idx val="1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B133-4769-8098-A060E088B81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133-4769-8098-A060E088B814}"/>
              </c:ext>
            </c:extLst>
          </c:dPt>
          <c:dLbls>
            <c:dLbl>
              <c:idx val="0"/>
              <c:layout>
                <c:manualLayout>
                  <c:x val="-0.16836681316171337"/>
                  <c:y val="-2.3674701400499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33-4769-8098-A060E088B814}"/>
                </c:ext>
              </c:extLst>
            </c:dLbl>
            <c:dLbl>
              <c:idx val="1"/>
              <c:layout>
                <c:manualLayout>
                  <c:x val="-0.20082306630132085"/>
                  <c:y val="2.3674701400498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133-4769-8098-A060E088B814}"/>
                </c:ext>
              </c:extLst>
            </c:dLbl>
            <c:dLbl>
              <c:idx val="2"/>
              <c:layout>
                <c:manualLayout>
                  <c:x val="-0.22313674033480094"/>
                  <c:y val="2.3674701400498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133-4769-8098-A060E088B8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Sheet10!$B$11:$B$13</c:f>
              <c:strCache>
                <c:ptCount val="3"/>
                <c:pt idx="0">
                  <c:v> I don’t know, I can’t assess.</c:v>
                </c:pt>
                <c:pt idx="1">
                  <c:v>Yes, we need new elections.</c:v>
                </c:pt>
                <c:pt idx="2">
                  <c:v>No, there is no need for new elections.</c:v>
                </c:pt>
              </c:strCache>
            </c:strRef>
          </c:cat>
          <c:val>
            <c:numRef>
              <c:f>Sheet10!$C$11:$C$13</c:f>
              <c:numCache>
                <c:formatCode>General</c:formatCode>
                <c:ptCount val="3"/>
                <c:pt idx="0">
                  <c:v>26.3</c:v>
                </c:pt>
                <c:pt idx="1">
                  <c:v>35.4</c:v>
                </c:pt>
                <c:pt idx="2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33-4769-8098-A060E088B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6983824"/>
        <c:axId val="726986320"/>
        <c:axId val="0"/>
      </c:bar3DChart>
      <c:catAx>
        <c:axId val="72698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86320"/>
        <c:crosses val="autoZero"/>
        <c:auto val="1"/>
        <c:lblAlgn val="ctr"/>
        <c:lblOffset val="100"/>
        <c:noMultiLvlLbl val="0"/>
      </c:catAx>
      <c:valAx>
        <c:axId val="72698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698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Sheet10!$B$2</c:f>
              <c:strCache>
                <c:ptCount val="1"/>
                <c:pt idx="0">
                  <c:v>March'24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0828375660583223E-3"/>
                  <c:y val="0.15681088794115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80-423C-80D4-747855C6698C}"/>
                </c:ext>
              </c:extLst>
            </c:dLbl>
            <c:dLbl>
              <c:idx val="1"/>
              <c:layout>
                <c:manualLayout>
                  <c:x val="0"/>
                  <c:y val="0.12898960137095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80-423C-80D4-747855C6698C}"/>
                </c:ext>
              </c:extLst>
            </c:dLbl>
            <c:dLbl>
              <c:idx val="2"/>
              <c:layout>
                <c:manualLayout>
                  <c:x val="-7.6369828524696509E-17"/>
                  <c:y val="0.13910643285102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80-423C-80D4-747855C66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Sheet10!$A$3:$A$5</c:f>
              <c:strCache>
                <c:ptCount val="3"/>
                <c:pt idx="0">
                  <c:v> No</c:v>
                </c:pt>
                <c:pt idx="1">
                  <c:v>Yes</c:v>
                </c:pt>
                <c:pt idx="2">
                  <c:v>No assessment.</c:v>
                </c:pt>
              </c:strCache>
            </c:strRef>
          </c:cat>
          <c:val>
            <c:numRef>
              <c:f>Sheet10!$B$3:$B$5</c:f>
              <c:numCache>
                <c:formatCode>###0.0</c:formatCode>
                <c:ptCount val="3"/>
                <c:pt idx="0">
                  <c:v>39.328407494960501</c:v>
                </c:pt>
                <c:pt idx="1">
                  <c:v>32.131449236439501</c:v>
                </c:pt>
                <c:pt idx="2">
                  <c:v>28.540143268599977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0-423C-80D4-747855C6698C}"/>
            </c:ext>
          </c:extLst>
        </c:ser>
        <c:ser>
          <c:idx val="1"/>
          <c:order val="1"/>
          <c:tx>
            <c:strRef>
              <c:f>Sheet10!$C$2</c:f>
              <c:strCache>
                <c:ptCount val="1"/>
                <c:pt idx="0">
                  <c:v>Sep'25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4.165675132116721E-3"/>
                  <c:y val="0.2984465286621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80-423C-80D4-747855C6698C}"/>
                </c:ext>
              </c:extLst>
            </c:dLbl>
            <c:dLbl>
              <c:idx val="1"/>
              <c:layout>
                <c:manualLayout>
                  <c:x val="4.1656751321166828E-3"/>
                  <c:y val="0.30856336014227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680-423C-80D4-747855C6698C}"/>
                </c:ext>
              </c:extLst>
            </c:dLbl>
            <c:dLbl>
              <c:idx val="2"/>
              <c:layout>
                <c:manualLayout>
                  <c:x val="2.0828375660581887E-3"/>
                  <c:y val="0.2503915791318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80-423C-80D4-747855C66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Sheet10!$A$3:$A$5</c:f>
              <c:strCache>
                <c:ptCount val="3"/>
                <c:pt idx="0">
                  <c:v> No</c:v>
                </c:pt>
                <c:pt idx="1">
                  <c:v>Yes</c:v>
                </c:pt>
                <c:pt idx="2">
                  <c:v>No assessment.</c:v>
                </c:pt>
              </c:strCache>
            </c:strRef>
          </c:cat>
          <c:val>
            <c:numRef>
              <c:f>Sheet10!$C$3:$C$5</c:f>
              <c:numCache>
                <c:formatCode>General</c:formatCode>
                <c:ptCount val="3"/>
                <c:pt idx="0">
                  <c:v>38.299999999999997</c:v>
                </c:pt>
                <c:pt idx="1">
                  <c:v>35.4</c:v>
                </c:pt>
                <c:pt idx="2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0-423C-80D4-747855C66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425488"/>
        <c:axId val="372425072"/>
        <c:axId val="0"/>
      </c:bar3DChart>
      <c:catAx>
        <c:axId val="372425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425072"/>
        <c:crosses val="autoZero"/>
        <c:auto val="1"/>
        <c:lblAlgn val="ctr"/>
        <c:lblOffset val="100"/>
        <c:noMultiLvlLbl val="0"/>
      </c:catAx>
      <c:valAx>
        <c:axId val="372425072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372425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5D3B-4DBE-A30C-C03E6145358C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D3B-4DBE-A30C-C03E6145358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D3B-4DBE-A30C-C03E6145358C}"/>
              </c:ext>
            </c:extLst>
          </c:dPt>
          <c:dPt>
            <c:idx val="3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D3B-4DBE-A30C-C03E6145358C}"/>
              </c:ext>
            </c:extLst>
          </c:dPt>
          <c:dLbls>
            <c:dLbl>
              <c:idx val="0"/>
              <c:layout>
                <c:manualLayout>
                  <c:x val="-0.19270834913946433"/>
                  <c:y val="5.00246479712346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D3B-4DBE-A30C-C03E6145358C}"/>
                </c:ext>
              </c:extLst>
            </c:dLbl>
            <c:dLbl>
              <c:idx val="1"/>
              <c:layout>
                <c:manualLayout>
                  <c:x val="-0.11041667572315268"/>
                  <c:y val="2.5012323985617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3B-4DBE-A30C-C03E6145358C}"/>
                </c:ext>
              </c:extLst>
            </c:dLbl>
            <c:dLbl>
              <c:idx val="2"/>
              <c:layout>
                <c:manualLayout>
                  <c:x val="-0.16354168008051839"/>
                  <c:y val="-4.585539758149923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D3B-4DBE-A30C-C03E6145358C}"/>
                </c:ext>
              </c:extLst>
            </c:dLbl>
            <c:dLbl>
              <c:idx val="3"/>
              <c:layout>
                <c:manualLayout>
                  <c:x val="-0.13541667777367764"/>
                  <c:y val="-2.5012323985617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D3B-4DBE-A30C-C03E61453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Sheet45!$B$3:$B$6</c:f>
              <c:strCache>
                <c:ptCount val="4"/>
                <c:pt idx="0">
                  <c:v>I don’t know, I can’t assess.</c:v>
                </c:pt>
                <c:pt idx="1">
                  <c:v>I believe that the Serbian Orthodox Church has influence on political affairs, but that this influence is overestimated.</c:v>
                </c:pt>
                <c:pt idx="2">
                  <c:v>I believe that the Serbian Orthodox Church has a strong influence on political issues in Montenegro.</c:v>
                </c:pt>
                <c:pt idx="3">
                  <c:v>No, the Serbian Orthodox Church does not influence political affairs in Montenegro.</c:v>
                </c:pt>
              </c:strCache>
            </c:strRef>
          </c:cat>
          <c:val>
            <c:numRef>
              <c:f>Sheet45!$C$3:$C$6</c:f>
              <c:numCache>
                <c:formatCode>###0.0</c:formatCode>
                <c:ptCount val="4"/>
                <c:pt idx="0">
                  <c:v>21.573264510112839</c:v>
                </c:pt>
                <c:pt idx="1">
                  <c:v>18.983643653785901</c:v>
                </c:pt>
                <c:pt idx="2">
                  <c:v>28.513872721581006</c:v>
                </c:pt>
                <c:pt idx="3">
                  <c:v>30.929219114520258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3B-4DBE-A30C-C03E614535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8430192"/>
        <c:axId val="518430608"/>
        <c:axId val="0"/>
      </c:bar3DChart>
      <c:catAx>
        <c:axId val="51843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430608"/>
        <c:crosses val="autoZero"/>
        <c:auto val="1"/>
        <c:lblAlgn val="ctr"/>
        <c:lblOffset val="100"/>
        <c:noMultiLvlLbl val="0"/>
      </c:catAx>
      <c:valAx>
        <c:axId val="51843060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518430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561A-420D-ACC4-5CB072B6B28E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61A-420D-ACC4-5CB072B6B2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561A-420D-ACC4-5CB072B6B28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61A-420D-ACC4-5CB072B6B28E}"/>
              </c:ext>
            </c:extLst>
          </c:dPt>
          <c:dLbls>
            <c:dLbl>
              <c:idx val="0"/>
              <c:layout>
                <c:manualLayout>
                  <c:x val="-0.2030671743101139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1A-420D-ACC4-5CB072B6B28E}"/>
                </c:ext>
              </c:extLst>
            </c:dLbl>
            <c:dLbl>
              <c:idx val="1"/>
              <c:layout>
                <c:manualLayout>
                  <c:x val="-0.14159819181624161"/>
                  <c:y val="-1.611170978769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1A-420D-ACC4-5CB072B6B28E}"/>
                </c:ext>
              </c:extLst>
            </c:dLbl>
            <c:dLbl>
              <c:idx val="2"/>
              <c:layout>
                <c:manualLayout>
                  <c:x val="-0.17672332466988303"/>
                  <c:y val="-6.9050184804392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1A-420D-ACC4-5CB072B6B28E}"/>
                </c:ext>
              </c:extLst>
            </c:dLbl>
            <c:dLbl>
              <c:idx val="3"/>
              <c:layout>
                <c:manualLayout>
                  <c:x val="-0.14159819181624161"/>
                  <c:y val="-9.2066913072522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1A-420D-ACC4-5CB072B6B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Sheet46!$B$5:$B$8</c:f>
              <c:strCache>
                <c:ptCount val="4"/>
                <c:pt idx="0">
                  <c:v>I don’t know, I can’t assess.</c:v>
                </c:pt>
                <c:pt idx="1">
                  <c:v>I believe that the government of Serbia has influence on political affairs, but that this influence is overestimated.</c:v>
                </c:pt>
                <c:pt idx="2">
                  <c:v>No, the government of Serbia does not influence political affairs in Montenegro.</c:v>
                </c:pt>
                <c:pt idx="3">
                  <c:v>I believe that the government in Serbia has a great influence on political issues in Montenegro.</c:v>
                </c:pt>
              </c:strCache>
            </c:strRef>
          </c:cat>
          <c:val>
            <c:numRef>
              <c:f>Sheet46!$C$5:$C$8</c:f>
              <c:numCache>
                <c:formatCode>###0.0</c:formatCode>
                <c:ptCount val="4"/>
                <c:pt idx="0">
                  <c:v>20.230647894684044</c:v>
                </c:pt>
                <c:pt idx="1">
                  <c:v>20.745897244167079</c:v>
                </c:pt>
                <c:pt idx="2">
                  <c:v>28.704950306775888</c:v>
                </c:pt>
                <c:pt idx="3">
                  <c:v>30.318504554372989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A-420D-ACC4-5CB072B6B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4798784"/>
        <c:axId val="634799200"/>
        <c:axId val="0"/>
      </c:bar3DChart>
      <c:catAx>
        <c:axId val="634798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99200"/>
        <c:crosses val="autoZero"/>
        <c:auto val="1"/>
        <c:lblAlgn val="ctr"/>
        <c:lblOffset val="100"/>
        <c:noMultiLvlLbl val="0"/>
      </c:catAx>
      <c:valAx>
        <c:axId val="634799200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6347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AA7E-4155-9F1F-53FEC08AC81E}"/>
              </c:ext>
            </c:extLst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AA7E-4155-9F1F-53FEC08AC81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AA7E-4155-9F1F-53FEC08AC8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AA7E-4155-9F1F-53FEC08AC81E}"/>
              </c:ext>
            </c:extLst>
          </c:dPt>
          <c:dPt>
            <c:idx val="4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AA7E-4155-9F1F-53FEC08AC81E}"/>
              </c:ext>
            </c:extLst>
          </c:dPt>
          <c:dLbls>
            <c:dLbl>
              <c:idx val="0"/>
              <c:layout>
                <c:manualLayout>
                  <c:x val="-0.51104298181558727"/>
                  <c:y val="-9.647386137579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A7E-4155-9F1F-53FEC08AC81E}"/>
                </c:ext>
              </c:extLst>
            </c:dLbl>
            <c:dLbl>
              <c:idx val="1"/>
              <c:layout>
                <c:manualLayout>
                  <c:x val="-6.9785281130279778E-2"/>
                  <c:y val="-2.4118465343949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A7E-4155-9F1F-53FEC08AC81E}"/>
                </c:ext>
              </c:extLst>
            </c:dLbl>
            <c:dLbl>
              <c:idx val="2"/>
              <c:layout>
                <c:manualLayout>
                  <c:x val="-3.5429450419988275E-2"/>
                  <c:y val="4.823693068789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7E-4155-9F1F-53FEC08AC81E}"/>
                </c:ext>
              </c:extLst>
            </c:dLbl>
            <c:dLbl>
              <c:idx val="3"/>
              <c:layout>
                <c:manualLayout>
                  <c:x val="-6.8711661420583173E-2"/>
                  <c:y val="-4.42166756690964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A7E-4155-9F1F-53FEC08AC81E}"/>
                </c:ext>
              </c:extLst>
            </c:dLbl>
            <c:dLbl>
              <c:idx val="4"/>
              <c:layout>
                <c:manualLayout>
                  <c:x val="-0.41119634881380246"/>
                  <c:y val="-4.823693068789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7E-4155-9F1F-53FEC08AC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Sheet47!$B$3:$B$7</c:f>
              <c:strCache>
                <c:ptCount val="5"/>
                <c:pt idx="0">
                  <c:v>I don't know, I have no opinion.</c:v>
                </c:pt>
                <c:pt idx="1">
                  <c:v>Chetniks</c:v>
                </c:pt>
                <c:pt idx="2">
                  <c:v>Neither one nor the other</c:v>
                </c:pt>
                <c:pt idx="3">
                  <c:v>Both of them</c:v>
                </c:pt>
                <c:pt idx="4">
                  <c:v>Partisans</c:v>
                </c:pt>
              </c:strCache>
            </c:strRef>
          </c:cat>
          <c:val>
            <c:numRef>
              <c:f>Sheet47!$C$3:$C$7</c:f>
              <c:numCache>
                <c:formatCode>###0.0</c:formatCode>
                <c:ptCount val="5"/>
                <c:pt idx="0">
                  <c:v>30.60163856315075</c:v>
                </c:pt>
                <c:pt idx="1">
                  <c:v>8.669602873387019</c:v>
                </c:pt>
                <c:pt idx="2">
                  <c:v>8.8255748711518613</c:v>
                </c:pt>
                <c:pt idx="3">
                  <c:v>13.972465394095501</c:v>
                </c:pt>
                <c:pt idx="4">
                  <c:v>37.930718298214856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E-4155-9F1F-53FEC08AC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8481664"/>
        <c:axId val="838486240"/>
        <c:axId val="0"/>
      </c:bar3DChart>
      <c:catAx>
        <c:axId val="838481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6240"/>
        <c:crosses val="autoZero"/>
        <c:auto val="1"/>
        <c:lblAlgn val="ctr"/>
        <c:lblOffset val="100"/>
        <c:noMultiLvlLbl val="0"/>
      </c:catAx>
      <c:valAx>
        <c:axId val="838486240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83848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EF5-4EA9-9869-FAE8FBDCB05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EF5-4EA9-9869-FAE8FBDCB05A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EF5-4EA9-9869-FAE8FBDCB05A}"/>
              </c:ext>
            </c:extLst>
          </c:dPt>
          <c:dPt>
            <c:idx val="3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1EF5-4EA9-9869-FAE8FBDCB05A}"/>
              </c:ext>
            </c:extLst>
          </c:dPt>
          <c:dLbls>
            <c:dLbl>
              <c:idx val="0"/>
              <c:layout>
                <c:manualLayout>
                  <c:x val="-0.24895833333333334"/>
                  <c:y val="4.771242407103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F5-4EA9-9869-FAE8FBDCB05A}"/>
                </c:ext>
              </c:extLst>
            </c:dLbl>
            <c:dLbl>
              <c:idx val="1"/>
              <c:layout>
                <c:manualLayout>
                  <c:x val="-9.8958333333333412E-2"/>
                  <c:y val="-4.771242407103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EF5-4EA9-9869-FAE8FBDCB05A}"/>
                </c:ext>
              </c:extLst>
            </c:dLbl>
            <c:dLbl>
              <c:idx val="2"/>
              <c:layout>
                <c:manualLayout>
                  <c:x val="-0.1708333333333333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F5-4EA9-9869-FAE8FBDCB05A}"/>
                </c:ext>
              </c:extLst>
            </c:dLbl>
            <c:dLbl>
              <c:idx val="3"/>
              <c:layout>
                <c:manualLayout>
                  <c:x val="-0.28333333333333344"/>
                  <c:y val="-2.3856212035515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EF5-4EA9-9869-FAE8FBDCB0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Sheet48!$B$3:$B$6</c:f>
              <c:strCache>
                <c:ptCount val="4"/>
                <c:pt idx="0">
                  <c:v>I have no opinion.</c:v>
                </c:pt>
                <c:pt idx="1">
                  <c:v>
I support the construction of the monument.</c:v>
                </c:pt>
                <c:pt idx="2">
                  <c:v>I don't care, I don't think that question is important.</c:v>
                </c:pt>
                <c:pt idx="3">
                  <c:v>
I am against construction of a monument.</c:v>
                </c:pt>
              </c:strCache>
            </c:strRef>
          </c:cat>
          <c:val>
            <c:numRef>
              <c:f>Sheet48!$C$3:$C$6</c:f>
              <c:numCache>
                <c:formatCode>###0.0</c:formatCode>
                <c:ptCount val="4"/>
                <c:pt idx="0">
                  <c:v>21.252628892329383</c:v>
                </c:pt>
                <c:pt idx="1">
                  <c:v>13.474042973888409</c:v>
                </c:pt>
                <c:pt idx="2">
                  <c:v>25.327224387423719</c:v>
                </c:pt>
                <c:pt idx="3">
                  <c:v>39.946103746358482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5-4EA9-9869-FAE8FBDCB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500992"/>
        <c:axId val="403490592"/>
        <c:axId val="0"/>
      </c:bar3DChart>
      <c:catAx>
        <c:axId val="40350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490592"/>
        <c:crosses val="autoZero"/>
        <c:auto val="1"/>
        <c:lblAlgn val="ctr"/>
        <c:lblOffset val="100"/>
        <c:noMultiLvlLbl val="0"/>
      </c:catAx>
      <c:valAx>
        <c:axId val="40349059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40350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27BE-415F-A10C-60264F3984DE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7BE-415F-A10C-60264F3984DE}"/>
              </c:ext>
            </c:extLst>
          </c:dPt>
          <c:dLbls>
            <c:dLbl>
              <c:idx val="0"/>
              <c:layout>
                <c:manualLayout>
                  <c:x val="-0.33467109611587992"/>
                  <c:y val="-4.8712765180116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BE-415F-A10C-60264F3984DE}"/>
                </c:ext>
              </c:extLst>
            </c:dLbl>
            <c:dLbl>
              <c:idx val="1"/>
              <c:layout>
                <c:manualLayout>
                  <c:x val="-0.12509018018757478"/>
                  <c:y val="-1.2178191295028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BE-415F-A10C-60264F3984DE}"/>
                </c:ext>
              </c:extLst>
            </c:dLbl>
            <c:dLbl>
              <c:idx val="2"/>
              <c:layout>
                <c:manualLayout>
                  <c:x val="-0.24579123124576099"/>
                  <c:y val="-7.3069147770173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BE-415F-A10C-60264F398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Sheet49!$B$3:$B$5</c:f>
              <c:strCache>
                <c:ptCount val="3"/>
                <c:pt idx="0">
                  <c:v>I don't know, I have no opinion/I'm not interested</c:v>
                </c:pt>
                <c:pt idx="1">
                  <c:v>I support the state's action.</c:v>
                </c:pt>
                <c:pt idx="2">
                  <c:v>I am against the state's action.</c:v>
                </c:pt>
              </c:strCache>
            </c:strRef>
          </c:cat>
          <c:val>
            <c:numRef>
              <c:f>Sheet49!$C$3:$C$5</c:f>
              <c:numCache>
                <c:formatCode>###0.0</c:formatCode>
                <c:ptCount val="3"/>
                <c:pt idx="0">
                  <c:v>52.245809938671272</c:v>
                </c:pt>
                <c:pt idx="1">
                  <c:v>20.417119409245874</c:v>
                </c:pt>
                <c:pt idx="2">
                  <c:v>27.337070652082858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E-415F-A10C-60264F398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8495392"/>
        <c:axId val="838484576"/>
        <c:axId val="0"/>
      </c:bar3DChart>
      <c:catAx>
        <c:axId val="83849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4576"/>
        <c:crosses val="autoZero"/>
        <c:auto val="1"/>
        <c:lblAlgn val="ctr"/>
        <c:lblOffset val="100"/>
        <c:noMultiLvlLbl val="0"/>
      </c:catAx>
      <c:valAx>
        <c:axId val="838484576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8384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F1-4C43-9AB5-6282A3E07BA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F1-4C43-9AB5-6282A3E07B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F1-4C43-9AB5-6282A3E07BA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F1-4C43-9AB5-6282A3E07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Sheet16!$G$12:$G$13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Sheet16!$H$12:$H$13</c:f>
              <c:numCache>
                <c:formatCode>###0.0</c:formatCode>
                <c:ptCount val="2"/>
                <c:pt idx="0">
                  <c:v>80.3</c:v>
                </c:pt>
                <c:pt idx="1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1-4C43-9AB5-6282A3E07B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3324-454D-9ED0-806F292ADED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324-454D-9ED0-806F292ADED0}"/>
              </c:ext>
            </c:extLst>
          </c:dPt>
          <c:dLbls>
            <c:dLbl>
              <c:idx val="0"/>
              <c:layout>
                <c:manualLayout>
                  <c:x val="-7.1437465005295936E-2"/>
                  <c:y val="-2.5013649180222882E-3"/>
                </c:manualLayout>
              </c:layout>
              <c:tx>
                <c:rich>
                  <a:bodyPr/>
                  <a:lstStyle/>
                  <a:p>
                    <a:fld id="{3CC33CA1-8D5C-48D3-B77F-867EF9D75C6D}" type="VALUE">
                      <a:rPr lang="en-US" sz="14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24-454D-9ED0-806F292ADED0}"/>
                </c:ext>
              </c:extLst>
            </c:dLbl>
            <c:dLbl>
              <c:idx val="1"/>
              <c:layout>
                <c:manualLayout>
                  <c:x val="-8.3021918789938434E-2"/>
                  <c:y val="-7.5040947540666808E-3"/>
                </c:manualLayout>
              </c:layout>
              <c:tx>
                <c:rich>
                  <a:bodyPr/>
                  <a:lstStyle/>
                  <a:p>
                    <a:fld id="{7336D727-0053-4865-A223-A7B8E1872DFB}" type="VALUE">
                      <a:rPr lang="en-US" sz="14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24-454D-9ED0-806F292ADED0}"/>
                </c:ext>
              </c:extLst>
            </c:dLbl>
            <c:dLbl>
              <c:idx val="2"/>
              <c:layout>
                <c:manualLayout>
                  <c:x val="-0.24134278718005364"/>
                  <c:y val="-7.5040947540665889E-3"/>
                </c:manualLayout>
              </c:layout>
              <c:tx>
                <c:rich>
                  <a:bodyPr/>
                  <a:lstStyle/>
                  <a:p>
                    <a:fld id="{0227F0E4-53F4-4BFC-92FF-2B1315FDE1CE}" type="VALUE">
                      <a:rPr lang="en-US" sz="14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24-454D-9ED0-806F292AD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Sheet16!$D$5:$D$7</c:f>
              <c:strCache>
                <c:ptCount val="3"/>
                <c:pt idx="0">
                  <c:v>I don’t have a definite opinion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Sheet16!$E$5:$E$7</c:f>
              <c:numCache>
                <c:formatCode>###0.0</c:formatCode>
                <c:ptCount val="3"/>
                <c:pt idx="1">
                  <c:v>17.5</c:v>
                </c:pt>
                <c:pt idx="2">
                  <c:v>71.3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4-454D-9ED0-806F292ADE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3703072"/>
        <c:axId val="663698912"/>
        <c:axId val="0"/>
      </c:bar3DChart>
      <c:catAx>
        <c:axId val="663703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698912"/>
        <c:crosses val="autoZero"/>
        <c:auto val="1"/>
        <c:lblAlgn val="ctr"/>
        <c:lblOffset val="100"/>
        <c:noMultiLvlLbl val="0"/>
      </c:catAx>
      <c:valAx>
        <c:axId val="663698912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663703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99143376308729E-2"/>
          <c:y val="2.9080922628526133E-2"/>
          <c:w val="0.95650964783248249"/>
          <c:h val="0.8149054612407974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1.5384615384615389E-2"/>
                  <c:y val="3.1129162212348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992-41D8-BA52-60CED74FAA19}"/>
                </c:ext>
              </c:extLst>
            </c:dLbl>
            <c:dLbl>
              <c:idx val="7"/>
              <c:layout>
                <c:manualLayout>
                  <c:x val="0"/>
                  <c:y val="2.8905650625752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2-41D8-BA52-60CED74FAA19}"/>
                </c:ext>
              </c:extLst>
            </c:dLbl>
            <c:dLbl>
              <c:idx val="8"/>
              <c:layout>
                <c:manualLayout>
                  <c:x val="-1.098901098901107E-2"/>
                  <c:y val="-4.66937433185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2-41D8-BA52-60CED74FAA19}"/>
                </c:ext>
              </c:extLst>
            </c:dLbl>
            <c:dLbl>
              <c:idx val="10"/>
              <c:layout>
                <c:manualLayout>
                  <c:x val="-1.7582417582417582E-2"/>
                  <c:y val="-3.1129162212348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2-41D8-BA52-60CED74FAA19}"/>
                </c:ext>
              </c:extLst>
            </c:dLbl>
            <c:dLbl>
              <c:idx val="12"/>
              <c:layout>
                <c:manualLayout>
                  <c:x val="0"/>
                  <c:y val="3.5576185385541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2-41D8-BA52-60CED74FAA19}"/>
                </c:ext>
              </c:extLst>
            </c:dLbl>
            <c:dLbl>
              <c:idx val="19"/>
              <c:layout>
                <c:manualLayout>
                  <c:x val="-3.0769230769230851E-2"/>
                  <c:y val="2.8905650625752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2-41D8-BA52-60CED74FAA19}"/>
                </c:ext>
              </c:extLst>
            </c:dLbl>
            <c:dLbl>
              <c:idx val="21"/>
              <c:layout>
                <c:manualLayout>
                  <c:x val="-2.7472527472527472E-2"/>
                  <c:y val="-3.7799696972137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2-41D8-BA52-60CED74FAA19}"/>
                </c:ext>
              </c:extLst>
            </c:dLbl>
            <c:dLbl>
              <c:idx val="27"/>
              <c:layout>
                <c:manualLayout>
                  <c:x val="0"/>
                  <c:y val="2.2235115865963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2-41D8-BA52-60CED74FA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Sheet16!$K$4:$AL$4</c:f>
              <c:strCache>
                <c:ptCount val="28"/>
                <c:pt idx="0">
                  <c:v>Oct ’07</c:v>
                </c:pt>
                <c:pt idx="1">
                  <c:v>Feb ’08</c:v>
                </c:pt>
                <c:pt idx="2">
                  <c:v>Oct ’09</c:v>
                </c:pt>
                <c:pt idx="3">
                  <c:v>Oct ’10</c:v>
                </c:pt>
                <c:pt idx="4">
                  <c:v>Sep'11</c:v>
                </c:pt>
                <c:pt idx="5">
                  <c:v>Dec'11</c:v>
                </c:pt>
                <c:pt idx="6">
                  <c:v>July'12</c:v>
                </c:pt>
                <c:pt idx="7">
                  <c:v>Sept'12</c:v>
                </c:pt>
                <c:pt idx="8">
                  <c:v>March '13</c:v>
                </c:pt>
                <c:pt idx="9">
                  <c:v>Sep'14</c:v>
                </c:pt>
                <c:pt idx="10">
                  <c:v>July'15</c:v>
                </c:pt>
                <c:pt idx="11">
                  <c:v>Nov'15</c:v>
                </c:pt>
                <c:pt idx="12">
                  <c:v>June'16</c:v>
                </c:pt>
                <c:pt idx="13">
                  <c:v>Dec'16</c:v>
                </c:pt>
                <c:pt idx="14">
                  <c:v>June'17</c:v>
                </c:pt>
                <c:pt idx="15">
                  <c:v>Dec'17</c:v>
                </c:pt>
                <c:pt idx="16">
                  <c:v>March'18</c:v>
                </c:pt>
                <c:pt idx="17">
                  <c:v>Dec'18</c:v>
                </c:pt>
                <c:pt idx="18">
                  <c:v>July'19</c:v>
                </c:pt>
                <c:pt idx="19">
                  <c:v>Dec'19</c:v>
                </c:pt>
                <c:pt idx="20">
                  <c:v>Aug'20</c:v>
                </c:pt>
                <c:pt idx="21">
                  <c:v>June'21</c:v>
                </c:pt>
                <c:pt idx="22">
                  <c:v>Dec'21</c:v>
                </c:pt>
                <c:pt idx="23">
                  <c:v>June'22</c:v>
                </c:pt>
                <c:pt idx="24">
                  <c:v>Dec'22</c:v>
                </c:pt>
                <c:pt idx="25">
                  <c:v>May'23</c:v>
                </c:pt>
                <c:pt idx="26">
                  <c:v>March'24</c:v>
                </c:pt>
                <c:pt idx="27">
                  <c:v>Sept'25</c:v>
                </c:pt>
              </c:strCache>
            </c:strRef>
          </c:cat>
          <c:val>
            <c:numRef>
              <c:f>Sheet16!$K$5:$AL$5</c:f>
              <c:numCache>
                <c:formatCode>General</c:formatCode>
                <c:ptCount val="28"/>
                <c:pt idx="0">
                  <c:v>72.400000000000006</c:v>
                </c:pt>
                <c:pt idx="1">
                  <c:v>72.8</c:v>
                </c:pt>
                <c:pt idx="2">
                  <c:v>76.099999999999994</c:v>
                </c:pt>
                <c:pt idx="3">
                  <c:v>70.400000000000006</c:v>
                </c:pt>
                <c:pt idx="4">
                  <c:v>62.3</c:v>
                </c:pt>
                <c:pt idx="5">
                  <c:v>70.400000000000006</c:v>
                </c:pt>
                <c:pt idx="6">
                  <c:v>65.5</c:v>
                </c:pt>
                <c:pt idx="7" formatCode="0.0">
                  <c:v>59.926186310317775</c:v>
                </c:pt>
                <c:pt idx="8" formatCode="0.0">
                  <c:v>60.869125108486855</c:v>
                </c:pt>
                <c:pt idx="9">
                  <c:v>61.1</c:v>
                </c:pt>
                <c:pt idx="10">
                  <c:v>63.3</c:v>
                </c:pt>
                <c:pt idx="11">
                  <c:v>63.7</c:v>
                </c:pt>
                <c:pt idx="12">
                  <c:v>61.7</c:v>
                </c:pt>
                <c:pt idx="13">
                  <c:v>63</c:v>
                </c:pt>
                <c:pt idx="14">
                  <c:v>56.1</c:v>
                </c:pt>
                <c:pt idx="15">
                  <c:v>62.2</c:v>
                </c:pt>
                <c:pt idx="16">
                  <c:v>67.900000000000006</c:v>
                </c:pt>
                <c:pt idx="17">
                  <c:v>63.3</c:v>
                </c:pt>
                <c:pt idx="18">
                  <c:v>58.2</c:v>
                </c:pt>
                <c:pt idx="19" formatCode="###0.0">
                  <c:v>54.983757007327874</c:v>
                </c:pt>
                <c:pt idx="20">
                  <c:v>54</c:v>
                </c:pt>
                <c:pt idx="21" formatCode="###0.0">
                  <c:v>70.258036697937854</c:v>
                </c:pt>
                <c:pt idx="22">
                  <c:v>70.7</c:v>
                </c:pt>
                <c:pt idx="23" formatCode="###0.0">
                  <c:v>67.799200757909432</c:v>
                </c:pt>
                <c:pt idx="24">
                  <c:v>74.900000000000006</c:v>
                </c:pt>
                <c:pt idx="25" formatCode="###0.0">
                  <c:v>76.553807524573955</c:v>
                </c:pt>
                <c:pt idx="26">
                  <c:v>78</c:v>
                </c:pt>
                <c:pt idx="27" formatCode="###0.0">
                  <c:v>71.3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59-4AB7-8B91-F0E6B1111A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630080"/>
        <c:axId val="53631616"/>
      </c:lineChart>
      <c:catAx>
        <c:axId val="53630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2">
                    <a:lumMod val="50000"/>
                  </a:schemeClr>
                </a:solidFill>
              </a:defRPr>
            </a:pPr>
            <a:endParaRPr lang="en-US"/>
          </a:p>
        </c:txPr>
        <c:crossAx val="53631616"/>
        <c:crosses val="autoZero"/>
        <c:auto val="1"/>
        <c:lblAlgn val="ctr"/>
        <c:lblOffset val="100"/>
        <c:noMultiLvlLbl val="0"/>
      </c:catAx>
      <c:valAx>
        <c:axId val="53631616"/>
        <c:scaling>
          <c:orientation val="minMax"/>
          <c:min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5363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448408508005047E-2"/>
          <c:y val="0.11732390846475652"/>
          <c:w val="0.93173803236138231"/>
          <c:h val="0.70994499047609461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0000"/>
                    <a:lumMod val="100000"/>
                  </a:schemeClr>
                </a:gs>
                <a:gs pos="50000">
                  <a:schemeClr val="accent6">
                    <a:shade val="99000"/>
                    <a:satMod val="105000"/>
                    <a:lumMod val="100000"/>
                  </a:schemeClr>
                </a:gs>
                <a:gs pos="100000">
                  <a:schemeClr val="accent6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4200000"/>
              </a:lightRig>
            </a:scene3d>
            <a:sp3d prstMaterial="flat">
              <a:bevelT w="50800" h="63500" prst="ribl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chemeClr val="accent2">
                    <a:lumMod val="50000"/>
                    <a:alpha val="63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0-1AF9-4A83-8981-23EC7F4B541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1-1AF9-4A83-8981-23EC7F4B5413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2-1AF9-4A83-8981-23EC7F4B5413}"/>
              </c:ext>
            </c:extLst>
          </c:dPt>
          <c:dPt>
            <c:idx val="3"/>
            <c:invertIfNegative val="0"/>
            <c:bubble3D val="0"/>
            <c:spPr>
              <a:solidFill>
                <a:srgbClr val="E467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3-1AF9-4A83-8981-23EC7F4B541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4200000"/>
                </a:lightRig>
              </a:scene3d>
              <a:sp3d prstMaterial="flat">
                <a:bevelT w="50800" h="63500" prst="riblet"/>
              </a:sp3d>
            </c:spPr>
            <c:extLst>
              <c:ext xmlns:c16="http://schemas.microsoft.com/office/drawing/2014/chart" uri="{C3380CC4-5D6E-409C-BE32-E72D297353CC}">
                <c16:uniqueId val="{00000004-1AF9-4A83-8981-23EC7F4B5413}"/>
              </c:ext>
            </c:extLst>
          </c:dPt>
          <c:dLbls>
            <c:dLbl>
              <c:idx val="0"/>
              <c:layout>
                <c:manualLayout>
                  <c:x val="1.528692380056444E-2"/>
                  <c:y val="-6.9231163399718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F9-4A83-8981-23EC7F4B5413}"/>
                </c:ext>
              </c:extLst>
            </c:dLbl>
            <c:dLbl>
              <c:idx val="1"/>
              <c:layout>
                <c:manualLayout>
                  <c:x val="2.3518344308560635E-2"/>
                  <c:y val="-6.576960522973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F9-4A83-8981-23EC7F4B5413}"/>
                </c:ext>
              </c:extLst>
            </c:dLbl>
            <c:dLbl>
              <c:idx val="2"/>
              <c:layout>
                <c:manualLayout>
                  <c:x val="2.5870178739416744E-2"/>
                  <c:y val="-5.1923372549789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F9-4A83-8981-23EC7F4B5413}"/>
                </c:ext>
              </c:extLst>
            </c:dLbl>
            <c:dLbl>
              <c:idx val="3"/>
              <c:layout>
                <c:manualLayout>
                  <c:x val="2.2342427093132559E-2"/>
                  <c:y val="-5.8846488889761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F9-4A83-8981-23EC7F4B5413}"/>
                </c:ext>
              </c:extLst>
            </c:dLbl>
            <c:dLbl>
              <c:idx val="4"/>
              <c:layout>
                <c:manualLayout>
                  <c:x val="2.2342427093132472E-2"/>
                  <c:y val="-5.884648888976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F9-4A83-8981-23EC7F4B5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Sheet8!$C$5:$C$9</c:f>
              <c:strCache>
                <c:ptCount val="5"/>
                <c:pt idx="0">
                  <c:v>I am very satisfied.</c:v>
                </c:pt>
                <c:pt idx="1">
                  <c:v>I am mostly satisfied.</c:v>
                </c:pt>
                <c:pt idx="2">
                  <c:v>I am mostly unsatisfied.</c:v>
                </c:pt>
                <c:pt idx="3">
                  <c:v>Very unsatisfied.</c:v>
                </c:pt>
                <c:pt idx="4">
                  <c:v>No opinion.</c:v>
                </c:pt>
              </c:strCache>
            </c:strRef>
          </c:cat>
          <c:val>
            <c:numRef>
              <c:f>Sheet8!$D$5:$D$9</c:f>
              <c:numCache>
                <c:formatCode>General</c:formatCode>
                <c:ptCount val="5"/>
                <c:pt idx="0">
                  <c:v>9.1999999999999993</c:v>
                </c:pt>
                <c:pt idx="1">
                  <c:v>29.7</c:v>
                </c:pt>
                <c:pt idx="2">
                  <c:v>23.1</c:v>
                </c:pt>
                <c:pt idx="3">
                  <c:v>21.3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D-4F34-A7B7-F0994597B0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770496"/>
        <c:axId val="51772032"/>
        <c:axId val="1286558352"/>
      </c:bar3DChart>
      <c:catAx>
        <c:axId val="5177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2032"/>
        <c:crosses val="autoZero"/>
        <c:auto val="1"/>
        <c:lblAlgn val="ctr"/>
        <c:lblOffset val="100"/>
        <c:noMultiLvlLbl val="0"/>
      </c:catAx>
      <c:valAx>
        <c:axId val="51772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770496"/>
        <c:crosses val="autoZero"/>
        <c:crossBetween val="between"/>
      </c:valAx>
      <c:serAx>
        <c:axId val="1286558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517720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2A779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DD-40CD-B3C8-F4129E70ED15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DD-40CD-B3C8-F4129E70ED1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DD-40CD-B3C8-F4129E70ED15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YES</a:t>
                    </a:r>
                    <a:r>
                      <a:rPr lang="en-US" baseline="0"/>
                      <a:t>
</a:t>
                    </a:r>
                    <a:fld id="{F955F17D-EDF8-4458-95B1-F1FCA15CE22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DD-40CD-B3C8-F4129E70ED1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</a:t>
                    </a:r>
                    <a:r>
                      <a:rPr lang="en-US" baseline="0" dirty="0"/>
                      <a:t>
</a:t>
                    </a:r>
                    <a:fld id="{111609D6-5B5E-48CF-BE08-974E133D8D6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DD-40CD-B3C8-F4129E70ED1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NO ASSESMENT</a:t>
                    </a:r>
                    <a:r>
                      <a:rPr lang="en-US" baseline="0" dirty="0"/>
                      <a:t>
</a:t>
                    </a:r>
                    <a:fld id="{A46BBC71-81A7-4662-82C0-61704A5E004F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DD-40CD-B3C8-F4129E70ED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Sheet17!$C$4:$C$6</c:f>
              <c:strCache>
                <c:ptCount val="3"/>
                <c:pt idx="0">
                  <c:v>Da</c:v>
                </c:pt>
                <c:pt idx="1">
                  <c:v>Ne</c:v>
                </c:pt>
                <c:pt idx="2">
                  <c:v>nema stav</c:v>
                </c:pt>
              </c:strCache>
            </c:strRef>
          </c:cat>
          <c:val>
            <c:numRef>
              <c:f>Sheet17!$D$4:$D$6</c:f>
              <c:numCache>
                <c:formatCode>###0.0</c:formatCode>
                <c:ptCount val="3"/>
                <c:pt idx="0">
                  <c:v>42.1</c:v>
                </c:pt>
                <c:pt idx="1">
                  <c:v>40.700000000000003</c:v>
                </c:pt>
                <c:pt idx="2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DD-40CD-B3C8-F4129E70ED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89816152538749E-2"/>
          <c:y val="9.1743615302470036E-2"/>
          <c:w val="0.97660479469409467"/>
          <c:h val="0.86464111964474533"/>
        </c:manualLayout>
      </c:layout>
      <c:lineChart>
        <c:grouping val="standard"/>
        <c:varyColors val="0"/>
        <c:ser>
          <c:idx val="0"/>
          <c:order val="0"/>
          <c:tx>
            <c:strRef>
              <c:f>Sheet17!$L$5</c:f>
              <c:strCache>
                <c:ptCount val="1"/>
                <c:pt idx="0">
                  <c:v>DA</c:v>
                </c:pt>
              </c:strCache>
            </c:strRef>
          </c:tx>
          <c:spPr>
            <a:ln w="38100" cap="flat" cmpd="sng" algn="ctr">
              <a:solidFill>
                <a:schemeClr val="accent2">
                  <a:lumMod val="50000"/>
                </a:schemeClr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3197327420168718E-2"/>
                  <c:y val="3.6631891046868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B1-4997-B253-7D8DF312C3BC}"/>
                </c:ext>
              </c:extLst>
            </c:dLbl>
            <c:dLbl>
              <c:idx val="7"/>
              <c:layout>
                <c:manualLayout>
                  <c:x val="-2.3626561613207423E-2"/>
                  <c:y val="3.9007888310916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B1-4997-B253-7D8DF312C3BC}"/>
                </c:ext>
              </c:extLst>
            </c:dLbl>
            <c:dLbl>
              <c:idx val="9"/>
              <c:layout>
                <c:manualLayout>
                  <c:x val="-2.3626561613207423E-2"/>
                  <c:y val="3.1879896518771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B1-4997-B253-7D8DF312C3BC}"/>
                </c:ext>
              </c:extLst>
            </c:dLbl>
            <c:dLbl>
              <c:idx val="13"/>
              <c:layout>
                <c:manualLayout>
                  <c:x val="-2.1499724767216111E-2"/>
                  <c:y val="2.2375907462577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4B1-4997-B253-7D8DF312C3BC}"/>
                </c:ext>
              </c:extLst>
            </c:dLbl>
            <c:dLbl>
              <c:idx val="14"/>
              <c:layout>
                <c:manualLayout>
                  <c:x val="-3.5324164266160148E-2"/>
                  <c:y val="-1.5640048762198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4B1-4997-B253-7D8DF312C3BC}"/>
                </c:ext>
              </c:extLst>
            </c:dLbl>
            <c:dLbl>
              <c:idx val="15"/>
              <c:layout>
                <c:manualLayout>
                  <c:x val="-1.9503093877741046E-2"/>
                  <c:y val="6.3955859583425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054911410546667E-2"/>
                      <c:h val="0.16433594431111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04B1-4997-B253-7D8DF312C3BC}"/>
                </c:ext>
              </c:extLst>
            </c:dLbl>
            <c:dLbl>
              <c:idx val="16"/>
              <c:layout>
                <c:manualLayout>
                  <c:x val="-3.6387582689155762E-2"/>
                  <c:y val="1.999991019852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4B1-4997-B253-7D8DF312C3BC}"/>
                </c:ext>
              </c:extLst>
            </c:dLbl>
            <c:dLbl>
              <c:idx val="17"/>
              <c:layout>
                <c:manualLayout>
                  <c:x val="-2.6816816882194509E-2"/>
                  <c:y val="3.4255893782819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4B1-4997-B253-7D8DF312C3BC}"/>
                </c:ext>
              </c:extLst>
            </c:dLbl>
            <c:dLbl>
              <c:idx val="19"/>
              <c:layout>
                <c:manualLayout>
                  <c:x val="-2.7880235305190279E-2"/>
                  <c:y val="2.7127901990674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4B1-4997-B253-7D8DF312C3BC}"/>
                </c:ext>
              </c:extLst>
            </c:dLbl>
            <c:dLbl>
              <c:idx val="22"/>
              <c:layout>
                <c:manualLayout>
                  <c:x val="-2.3626561613207579E-2"/>
                  <c:y val="-7.7415977627460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4B1-4997-B253-7D8DF312C3BC}"/>
                </c:ext>
              </c:extLst>
            </c:dLbl>
            <c:dLbl>
              <c:idx val="26"/>
              <c:layout>
                <c:manualLayout>
                  <c:x val="-1.6694329501286905E-2"/>
                  <c:y val="2.1802113477628936E-3"/>
                </c:manualLayout>
              </c:layout>
              <c:tx>
                <c:rich>
                  <a:bodyPr/>
                  <a:lstStyle/>
                  <a:p>
                    <a:fld id="{52C61715-E70E-4646-B9D5-2A1FF892A21F}" type="VALUE">
                      <a:rPr lang="en-US" sz="160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29484808104887E-2"/>
                      <c:h val="8.83040318615620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04B1-4997-B253-7D8DF312C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Sheet17!$M$4:$AM$4</c:f>
              <c:strCache>
                <c:ptCount val="27"/>
                <c:pt idx="0">
                  <c:v>Nov ’08</c:v>
                </c:pt>
                <c:pt idx="1">
                  <c:v>Oct’09</c:v>
                </c:pt>
                <c:pt idx="2">
                  <c:v>Okt'10</c:v>
                </c:pt>
                <c:pt idx="3">
                  <c:v>Sep'11</c:v>
                </c:pt>
                <c:pt idx="4">
                  <c:v>Dec'11</c:v>
                </c:pt>
                <c:pt idx="5">
                  <c:v>July'12</c:v>
                </c:pt>
                <c:pt idx="6">
                  <c:v>Sept'12</c:v>
                </c:pt>
                <c:pt idx="7">
                  <c:v>March'13</c:v>
                </c:pt>
                <c:pt idx="8">
                  <c:v>Sept '14</c:v>
                </c:pt>
                <c:pt idx="9">
                  <c:v>July'15</c:v>
                </c:pt>
                <c:pt idx="10">
                  <c:v>Nov' 15</c:v>
                </c:pt>
                <c:pt idx="11">
                  <c:v>June' 16</c:v>
                </c:pt>
                <c:pt idx="12">
                  <c:v>Dec'16</c:v>
                </c:pt>
                <c:pt idx="13">
                  <c:v>June'17</c:v>
                </c:pt>
                <c:pt idx="14">
                  <c:v>Dec'17</c:v>
                </c:pt>
                <c:pt idx="15">
                  <c:v>March'18</c:v>
                </c:pt>
                <c:pt idx="16">
                  <c:v>Dec'18</c:v>
                </c:pt>
                <c:pt idx="17">
                  <c:v>July'19</c:v>
                </c:pt>
                <c:pt idx="18">
                  <c:v>Dec'19</c:v>
                </c:pt>
                <c:pt idx="19">
                  <c:v>Aug'20</c:v>
                </c:pt>
                <c:pt idx="20">
                  <c:v>June'21</c:v>
                </c:pt>
                <c:pt idx="21">
                  <c:v>Dec'21</c:v>
                </c:pt>
                <c:pt idx="22">
                  <c:v>June '22</c:v>
                </c:pt>
                <c:pt idx="23">
                  <c:v>Dec'22</c:v>
                </c:pt>
                <c:pt idx="24">
                  <c:v>May'23</c:v>
                </c:pt>
                <c:pt idx="25">
                  <c:v>March'24</c:v>
                </c:pt>
                <c:pt idx="26">
                  <c:v>Sep'25</c:v>
                </c:pt>
              </c:strCache>
            </c:strRef>
          </c:cat>
          <c:val>
            <c:numRef>
              <c:f>Sheet17!$M$5:$AM$5</c:f>
              <c:numCache>
                <c:formatCode>General</c:formatCode>
                <c:ptCount val="27"/>
                <c:pt idx="0">
                  <c:v>26.9</c:v>
                </c:pt>
                <c:pt idx="1">
                  <c:v>31.2</c:v>
                </c:pt>
                <c:pt idx="2">
                  <c:v>32.6</c:v>
                </c:pt>
                <c:pt idx="3" formatCode="0.0">
                  <c:v>30.937230663910459</c:v>
                </c:pt>
                <c:pt idx="4" formatCode="####.0">
                  <c:v>38.286615623579571</c:v>
                </c:pt>
                <c:pt idx="5">
                  <c:v>37.299999999999997</c:v>
                </c:pt>
                <c:pt idx="6" formatCode="0.0">
                  <c:v>36.79840584198346</c:v>
                </c:pt>
                <c:pt idx="7" formatCode="0.0">
                  <c:v>30.971637230553075</c:v>
                </c:pt>
                <c:pt idx="8" formatCode="###0.0">
                  <c:v>35.40909453428371</c:v>
                </c:pt>
                <c:pt idx="9" formatCode="###0.0">
                  <c:v>36.597746895056119</c:v>
                </c:pt>
                <c:pt idx="10" formatCode="###0.0">
                  <c:v>36.456654172840942</c:v>
                </c:pt>
                <c:pt idx="11" formatCode="###0.0">
                  <c:v>37.1</c:v>
                </c:pt>
                <c:pt idx="12">
                  <c:v>39.5</c:v>
                </c:pt>
                <c:pt idx="13" formatCode="###0.0">
                  <c:v>38.67913005770744</c:v>
                </c:pt>
                <c:pt idx="14" formatCode="###0.0">
                  <c:v>42.509872448768718</c:v>
                </c:pt>
                <c:pt idx="15">
                  <c:v>45</c:v>
                </c:pt>
                <c:pt idx="16" formatCode="###0.0">
                  <c:v>39.687591422415196</c:v>
                </c:pt>
                <c:pt idx="17" formatCode="###0.0">
                  <c:v>38.12457137063199</c:v>
                </c:pt>
                <c:pt idx="18" formatCode="###0.0">
                  <c:v>38.399665950208401</c:v>
                </c:pt>
                <c:pt idx="19" formatCode="###0.0">
                  <c:v>37.714328269115633</c:v>
                </c:pt>
                <c:pt idx="20" formatCode="###0.0">
                  <c:v>44.727431437744677</c:v>
                </c:pt>
                <c:pt idx="21" formatCode="###0.0">
                  <c:v>46.250230867301852</c:v>
                </c:pt>
                <c:pt idx="22" formatCode="###0.0">
                  <c:v>42.072554189429447</c:v>
                </c:pt>
                <c:pt idx="23" formatCode="###0.0">
                  <c:v>43.813174526616322</c:v>
                </c:pt>
                <c:pt idx="24" formatCode="###0.0">
                  <c:v>46.69361367046109</c:v>
                </c:pt>
                <c:pt idx="25" formatCode="###0.0">
                  <c:v>49.527559536988967</c:v>
                </c:pt>
                <c:pt idx="26" formatCode="###0.0">
                  <c:v>42.1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B1-4997-B253-7D8DF312C3BC}"/>
            </c:ext>
          </c:extLst>
        </c:ser>
        <c:ser>
          <c:idx val="1"/>
          <c:order val="1"/>
          <c:tx>
            <c:strRef>
              <c:f>Sheet17!$L$6</c:f>
              <c:strCache>
                <c:ptCount val="1"/>
                <c:pt idx="0">
                  <c:v>NE</c:v>
                </c:pt>
              </c:strCache>
            </c:strRef>
          </c:tx>
          <c:spPr>
            <a:ln w="38100" cap="flat" cmpd="sng" algn="ctr">
              <a:solidFill>
                <a:srgbClr val="C0000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3005607313237369E-2"/>
                  <c:y val="2.0160430328650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B1-4997-B253-7D8DF312C3BC}"/>
                </c:ext>
              </c:extLst>
            </c:dLbl>
            <c:dLbl>
              <c:idx val="6"/>
              <c:layout>
                <c:manualLayout>
                  <c:x val="-1.0878770467245998E-2"/>
                  <c:y val="1.5408435800553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B1-4997-B253-7D8DF312C3BC}"/>
                </c:ext>
              </c:extLst>
            </c:dLbl>
            <c:dLbl>
              <c:idx val="10"/>
              <c:layout>
                <c:manualLayout>
                  <c:x val="-1.8322699428215822E-2"/>
                  <c:y val="2.25364275926994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B1-4997-B253-7D8DF312C3BC}"/>
                </c:ext>
              </c:extLst>
            </c:dLbl>
            <c:dLbl>
              <c:idx val="11"/>
              <c:layout>
                <c:manualLayout>
                  <c:x val="-1.4069025736233122E-2"/>
                  <c:y val="3.441641391294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4B1-4997-B253-7D8DF312C3BC}"/>
                </c:ext>
              </c:extLst>
            </c:dLbl>
            <c:dLbl>
              <c:idx val="12"/>
              <c:layout>
                <c:manualLayout>
                  <c:x val="-1.4069025736233122E-2"/>
                  <c:y val="3.9168408441038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4B1-4997-B253-7D8DF312C3BC}"/>
                </c:ext>
              </c:extLst>
            </c:dLbl>
            <c:dLbl>
              <c:idx val="14"/>
              <c:layout>
                <c:manualLayout>
                  <c:x val="-8.7519336212546466E-3"/>
                  <c:y val="3.6792411176990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4B1-4997-B253-7D8DF312C3BC}"/>
                </c:ext>
              </c:extLst>
            </c:dLbl>
            <c:dLbl>
              <c:idx val="15"/>
              <c:layout>
                <c:manualLayout>
                  <c:x val="6.9228539337018958E-3"/>
                  <c:y val="1.15245221626285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4B1-4997-B253-7D8DF312C3BC}"/>
                </c:ext>
              </c:extLst>
            </c:dLbl>
            <c:dLbl>
              <c:idx val="20"/>
              <c:layout>
                <c:manualLayout>
                  <c:x val="-3.3210557350155552E-2"/>
                  <c:y val="2.4912424856747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4B1-4997-B253-7D8DF312C3BC}"/>
                </c:ext>
              </c:extLst>
            </c:dLbl>
            <c:dLbl>
              <c:idx val="21"/>
              <c:layout>
                <c:manualLayout>
                  <c:x val="-1.6195862582224434E-2"/>
                  <c:y val="2.0160430328650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4B1-4997-B253-7D8DF312C3BC}"/>
                </c:ext>
              </c:extLst>
            </c:dLbl>
            <c:dLbl>
              <c:idx val="22"/>
              <c:layout>
                <c:manualLayout>
                  <c:x val="-8.7519336212545686E-3"/>
                  <c:y val="6.2928381081524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04B1-4997-B253-7D8DF312C3BC}"/>
                </c:ext>
              </c:extLst>
            </c:dLbl>
            <c:dLbl>
              <c:idx val="25"/>
              <c:layout>
                <c:manualLayout>
                  <c:x val="-1.4069025736233044E-2"/>
                  <c:y val="2.7288422120796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04B1-4997-B253-7D8DF312C3BC}"/>
                </c:ext>
              </c:extLst>
            </c:dLbl>
            <c:dLbl>
              <c:idx val="26"/>
              <c:layout>
                <c:manualLayout>
                  <c:x val="-2.0409679016778554E-2"/>
                  <c:y val="1.5408435800553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3864601547164953E-2"/>
                      <c:h val="6.18472087831825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04B1-4997-B253-7D8DF312C3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Sheet17!$M$4:$AM$4</c:f>
              <c:strCache>
                <c:ptCount val="27"/>
                <c:pt idx="0">
                  <c:v>Nov ’08</c:v>
                </c:pt>
                <c:pt idx="1">
                  <c:v>Oct’09</c:v>
                </c:pt>
                <c:pt idx="2">
                  <c:v>Okt'10</c:v>
                </c:pt>
                <c:pt idx="3">
                  <c:v>Sep'11</c:v>
                </c:pt>
                <c:pt idx="4">
                  <c:v>Dec'11</c:v>
                </c:pt>
                <c:pt idx="5">
                  <c:v>July'12</c:v>
                </c:pt>
                <c:pt idx="6">
                  <c:v>Sept'12</c:v>
                </c:pt>
                <c:pt idx="7">
                  <c:v>March'13</c:v>
                </c:pt>
                <c:pt idx="8">
                  <c:v>Sept '14</c:v>
                </c:pt>
                <c:pt idx="9">
                  <c:v>July'15</c:v>
                </c:pt>
                <c:pt idx="10">
                  <c:v>Nov' 15</c:v>
                </c:pt>
                <c:pt idx="11">
                  <c:v>June' 16</c:v>
                </c:pt>
                <c:pt idx="12">
                  <c:v>Dec'16</c:v>
                </c:pt>
                <c:pt idx="13">
                  <c:v>June'17</c:v>
                </c:pt>
                <c:pt idx="14">
                  <c:v>Dec'17</c:v>
                </c:pt>
                <c:pt idx="15">
                  <c:v>March'18</c:v>
                </c:pt>
                <c:pt idx="16">
                  <c:v>Dec'18</c:v>
                </c:pt>
                <c:pt idx="17">
                  <c:v>July'19</c:v>
                </c:pt>
                <c:pt idx="18">
                  <c:v>Dec'19</c:v>
                </c:pt>
                <c:pt idx="19">
                  <c:v>Aug'20</c:v>
                </c:pt>
                <c:pt idx="20">
                  <c:v>June'21</c:v>
                </c:pt>
                <c:pt idx="21">
                  <c:v>Dec'21</c:v>
                </c:pt>
                <c:pt idx="22">
                  <c:v>June '22</c:v>
                </c:pt>
                <c:pt idx="23">
                  <c:v>Dec'22</c:v>
                </c:pt>
                <c:pt idx="24">
                  <c:v>May'23</c:v>
                </c:pt>
                <c:pt idx="25">
                  <c:v>March'24</c:v>
                </c:pt>
                <c:pt idx="26">
                  <c:v>Sep'25</c:v>
                </c:pt>
              </c:strCache>
            </c:strRef>
          </c:cat>
          <c:val>
            <c:numRef>
              <c:f>Sheet17!$M$6:$AM$6</c:f>
              <c:numCache>
                <c:formatCode>General</c:formatCode>
                <c:ptCount val="27"/>
                <c:pt idx="0">
                  <c:v>46.9</c:v>
                </c:pt>
                <c:pt idx="1">
                  <c:v>44</c:v>
                </c:pt>
                <c:pt idx="2">
                  <c:v>39.700000000000003</c:v>
                </c:pt>
                <c:pt idx="3" formatCode="0.0">
                  <c:v>39.547991912102923</c:v>
                </c:pt>
                <c:pt idx="4" formatCode="####.0">
                  <c:v>36.100714042184968</c:v>
                </c:pt>
                <c:pt idx="5">
                  <c:v>42.4</c:v>
                </c:pt>
                <c:pt idx="6" formatCode="0.0">
                  <c:v>38.364805667212615</c:v>
                </c:pt>
                <c:pt idx="7" formatCode="0.0">
                  <c:v>52.050927055176615</c:v>
                </c:pt>
                <c:pt idx="8" formatCode="###0.0">
                  <c:v>44.527507504798145</c:v>
                </c:pt>
                <c:pt idx="9" formatCode="###0.0">
                  <c:v>37.266898261908004</c:v>
                </c:pt>
                <c:pt idx="10" formatCode="###0.0">
                  <c:v>36.173150865366985</c:v>
                </c:pt>
                <c:pt idx="11" formatCode="###0.0">
                  <c:v>36.4</c:v>
                </c:pt>
                <c:pt idx="12">
                  <c:v>39.700000000000003</c:v>
                </c:pt>
                <c:pt idx="13" formatCode="###0.0">
                  <c:v>39.849812825390799</c:v>
                </c:pt>
                <c:pt idx="14" formatCode="###0.0">
                  <c:v>38.793178236757328</c:v>
                </c:pt>
                <c:pt idx="15">
                  <c:v>47</c:v>
                </c:pt>
                <c:pt idx="16" formatCode="###0.0">
                  <c:v>42.614453888825608</c:v>
                </c:pt>
                <c:pt idx="17" formatCode="###0.0">
                  <c:v>43.327074047195346</c:v>
                </c:pt>
                <c:pt idx="18" formatCode="###0.0">
                  <c:v>41.60972027791081</c:v>
                </c:pt>
                <c:pt idx="19" formatCode="###0.0">
                  <c:v>40.837169262635342</c:v>
                </c:pt>
                <c:pt idx="20" formatCode="###0.0">
                  <c:v>34.480905768376154</c:v>
                </c:pt>
                <c:pt idx="21" formatCode="###0.0">
                  <c:v>30.929036670736469</c:v>
                </c:pt>
                <c:pt idx="22" formatCode="###0.0">
                  <c:v>40.778497614096757</c:v>
                </c:pt>
                <c:pt idx="23" formatCode="###0.0">
                  <c:v>39.762783164986146</c:v>
                </c:pt>
                <c:pt idx="24" formatCode="###0.0">
                  <c:v>36.649011733146125</c:v>
                </c:pt>
                <c:pt idx="25" formatCode="###0.0">
                  <c:v>30.748634265178854</c:v>
                </c:pt>
                <c:pt idx="26" formatCode="###0.0">
                  <c:v>40.700000000000003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B1-4997-B253-7D8DF312C3B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698944"/>
        <c:axId val="53700480"/>
      </c:lineChart>
      <c:catAx>
        <c:axId val="5369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A779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00480"/>
        <c:crosses val="autoZero"/>
        <c:auto val="1"/>
        <c:lblAlgn val="ctr"/>
        <c:lblOffset val="100"/>
        <c:noMultiLvlLbl val="0"/>
      </c:catAx>
      <c:valAx>
        <c:axId val="53700480"/>
        <c:scaling>
          <c:orientation val="minMax"/>
          <c:min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5369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Sheet12!$C$5</c:f>
              <c:strCache>
                <c:ptCount val="1"/>
                <c:pt idx="0">
                  <c:v>To a great extent 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Sheet12!$D$4:$H$4</c:f>
              <c:strCache>
                <c:ptCount val="5"/>
                <c:pt idx="0">
                  <c:v>CHINA</c:v>
                </c:pt>
                <c:pt idx="1">
                  <c:v>RUSSIA</c:v>
                </c:pt>
                <c:pt idx="2">
                  <c:v>USA</c:v>
                </c:pt>
                <c:pt idx="3">
                  <c:v>Serbia</c:v>
                </c:pt>
                <c:pt idx="4">
                  <c:v>EU</c:v>
                </c:pt>
              </c:strCache>
            </c:strRef>
          </c:cat>
          <c:val>
            <c:numRef>
              <c:f>Sheet12!$D$5:$H$5</c:f>
              <c:numCache>
                <c:formatCode>###0.0</c:formatCode>
                <c:ptCount val="5"/>
                <c:pt idx="0">
                  <c:v>9.6</c:v>
                </c:pt>
                <c:pt idx="1">
                  <c:v>10.7</c:v>
                </c:pt>
                <c:pt idx="2">
                  <c:v>11.2</c:v>
                </c:pt>
                <c:pt idx="3">
                  <c:v>18.100000000000001</c:v>
                </c:pt>
                <c:pt idx="4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8-4C3B-BACC-FC571950B4B8}"/>
            </c:ext>
          </c:extLst>
        </c:ser>
        <c:ser>
          <c:idx val="1"/>
          <c:order val="1"/>
          <c:tx>
            <c:strRef>
              <c:f>Sheet12!$C$6</c:f>
              <c:strCache>
                <c:ptCount val="1"/>
                <c:pt idx="0">
                  <c:v>Completely</c:v>
                </c:pt>
              </c:strCache>
            </c:strRef>
          </c:tx>
          <c:spPr>
            <a:solidFill>
              <a:srgbClr val="009F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Sheet12!$D$4:$H$4</c:f>
              <c:strCache>
                <c:ptCount val="5"/>
                <c:pt idx="0">
                  <c:v>CHINA</c:v>
                </c:pt>
                <c:pt idx="1">
                  <c:v>RUSSIA</c:v>
                </c:pt>
                <c:pt idx="2">
                  <c:v>USA</c:v>
                </c:pt>
                <c:pt idx="3">
                  <c:v>Serbia</c:v>
                </c:pt>
                <c:pt idx="4">
                  <c:v>EU</c:v>
                </c:pt>
              </c:strCache>
            </c:strRef>
          </c:cat>
          <c:val>
            <c:numRef>
              <c:f>Sheet12!$D$6:$H$6</c:f>
              <c:numCache>
                <c:formatCode>###0.0</c:formatCode>
                <c:ptCount val="5"/>
                <c:pt idx="0">
                  <c:v>1.8</c:v>
                </c:pt>
                <c:pt idx="1">
                  <c:v>2.2000000000000002</c:v>
                </c:pt>
                <c:pt idx="2">
                  <c:v>1.5</c:v>
                </c:pt>
                <c:pt idx="3">
                  <c:v>6.9</c:v>
                </c:pt>
                <c:pt idx="4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8-4C3B-BACC-FC571950B4B8}"/>
            </c:ext>
          </c:extLst>
        </c:ser>
        <c:ser>
          <c:idx val="2"/>
          <c:order val="2"/>
          <c:tx>
            <c:strRef>
              <c:f>Sheet12!$C$7</c:f>
              <c:strCache>
                <c:ptCount val="1"/>
                <c:pt idx="0">
                  <c:v> Not at all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Sheet12!$D$4:$H$4</c:f>
              <c:strCache>
                <c:ptCount val="5"/>
                <c:pt idx="0">
                  <c:v>CHINA</c:v>
                </c:pt>
                <c:pt idx="1">
                  <c:v>RUSSIA</c:v>
                </c:pt>
                <c:pt idx="2">
                  <c:v>USA</c:v>
                </c:pt>
                <c:pt idx="3">
                  <c:v>Serbia</c:v>
                </c:pt>
                <c:pt idx="4">
                  <c:v>EU</c:v>
                </c:pt>
              </c:strCache>
            </c:strRef>
          </c:cat>
          <c:val>
            <c:numRef>
              <c:f>Sheet12!$D$7:$H$7</c:f>
              <c:numCache>
                <c:formatCode>###0.0</c:formatCode>
                <c:ptCount val="5"/>
                <c:pt idx="0">
                  <c:v>42.8</c:v>
                </c:pt>
                <c:pt idx="1">
                  <c:v>50.9</c:v>
                </c:pt>
                <c:pt idx="2">
                  <c:v>46.7</c:v>
                </c:pt>
                <c:pt idx="3">
                  <c:v>41.2</c:v>
                </c:pt>
                <c:pt idx="4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8-4C3B-BACC-FC571950B4B8}"/>
            </c:ext>
          </c:extLst>
        </c:ser>
        <c:ser>
          <c:idx val="3"/>
          <c:order val="3"/>
          <c:tx>
            <c:strRef>
              <c:f>Sheet12!$C$8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Sheet12!$D$4:$H$4</c:f>
              <c:strCache>
                <c:ptCount val="5"/>
                <c:pt idx="0">
                  <c:v>CHINA</c:v>
                </c:pt>
                <c:pt idx="1">
                  <c:v>RUSSIA</c:v>
                </c:pt>
                <c:pt idx="2">
                  <c:v>USA</c:v>
                </c:pt>
                <c:pt idx="3">
                  <c:v>Serbia</c:v>
                </c:pt>
                <c:pt idx="4">
                  <c:v>EU</c:v>
                </c:pt>
              </c:strCache>
            </c:strRef>
          </c:cat>
          <c:val>
            <c:numRef>
              <c:f>Sheet12!$D$8:$H$8</c:f>
              <c:numCache>
                <c:formatCode>###0.0</c:formatCode>
                <c:ptCount val="5"/>
                <c:pt idx="0">
                  <c:v>30.9</c:v>
                </c:pt>
                <c:pt idx="1">
                  <c:v>23</c:v>
                </c:pt>
                <c:pt idx="2">
                  <c:v>27.1</c:v>
                </c:pt>
                <c:pt idx="3">
                  <c:v>22</c:v>
                </c:pt>
                <c:pt idx="4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8-4C3B-BACC-FC571950B4B8}"/>
            </c:ext>
          </c:extLst>
        </c:ser>
        <c:ser>
          <c:idx val="4"/>
          <c:order val="4"/>
          <c:tx>
            <c:strRef>
              <c:f>Sheet12!$C$9</c:f>
              <c:strCache>
                <c:ptCount val="1"/>
                <c:pt idx="0">
                  <c:v>I can't decide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Sheet12!$D$4:$H$4</c:f>
              <c:strCache>
                <c:ptCount val="5"/>
                <c:pt idx="0">
                  <c:v>CHINA</c:v>
                </c:pt>
                <c:pt idx="1">
                  <c:v>RUSSIA</c:v>
                </c:pt>
                <c:pt idx="2">
                  <c:v>USA</c:v>
                </c:pt>
                <c:pt idx="3">
                  <c:v>Serbia</c:v>
                </c:pt>
                <c:pt idx="4">
                  <c:v>EU</c:v>
                </c:pt>
              </c:strCache>
            </c:strRef>
          </c:cat>
          <c:val>
            <c:numRef>
              <c:f>Sheet12!$D$9:$H$9</c:f>
              <c:numCache>
                <c:formatCode>###0.0</c:formatCode>
                <c:ptCount val="5"/>
                <c:pt idx="0">
                  <c:v>14.9</c:v>
                </c:pt>
                <c:pt idx="1">
                  <c:v>13.2</c:v>
                </c:pt>
                <c:pt idx="2">
                  <c:v>13.5</c:v>
                </c:pt>
                <c:pt idx="3">
                  <c:v>11.9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8-4C3B-BACC-FC571950B4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3904896"/>
        <c:axId val="53906432"/>
      </c:barChart>
      <c:catAx>
        <c:axId val="5390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06432"/>
        <c:crosses val="autoZero"/>
        <c:auto val="1"/>
        <c:lblAlgn val="ctr"/>
        <c:lblOffset val="100"/>
        <c:noMultiLvlLbl val="0"/>
      </c:catAx>
      <c:valAx>
        <c:axId val="539064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39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164569312725047E-2"/>
          <c:y val="0"/>
          <c:w val="0.98136495626000408"/>
          <c:h val="0.84731926209860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Sheet12!$B$18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Sheet12!$F$17:$L$17</c:f>
              <c:strCache>
                <c:ptCount val="7"/>
                <c:pt idx="2">
                  <c:v>Dec'21</c:v>
                </c:pt>
                <c:pt idx="3">
                  <c:v>JunE'22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Sheet12!$F$18:$L$18</c:f>
              <c:numCache>
                <c:formatCode>General</c:formatCode>
                <c:ptCount val="7"/>
                <c:pt idx="2" formatCode="###0.0">
                  <c:v>45.688713223115428</c:v>
                </c:pt>
                <c:pt idx="3" formatCode="###0.0">
                  <c:v>41.324460135989284</c:v>
                </c:pt>
                <c:pt idx="4" formatCode="###0.0">
                  <c:v>44.087341236906724</c:v>
                </c:pt>
                <c:pt idx="5" formatCode="###0.0">
                  <c:v>51.544441848283931</c:v>
                </c:pt>
                <c:pt idx="6" formatCode="###0.0">
                  <c:v>38.6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897-45C5-BB99-2BDF452E7E28}"/>
            </c:ext>
          </c:extLst>
        </c:ser>
        <c:ser>
          <c:idx val="1"/>
          <c:order val="1"/>
          <c:tx>
            <c:strRef>
              <c:f>Sheet12!$B$19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Sheet12!$F$17:$L$17</c:f>
              <c:strCache>
                <c:ptCount val="7"/>
                <c:pt idx="2">
                  <c:v>Dec'21</c:v>
                </c:pt>
                <c:pt idx="3">
                  <c:v>JunE'22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Sheet12!$F$19:$L$19</c:f>
              <c:numCache>
                <c:formatCode>General</c:formatCode>
                <c:ptCount val="7"/>
                <c:pt idx="2" formatCode="###0.0">
                  <c:v>29.443268171855699</c:v>
                </c:pt>
                <c:pt idx="3" formatCode="###0.0">
                  <c:v>21.650848682089894</c:v>
                </c:pt>
                <c:pt idx="4" formatCode="###0.0">
                  <c:v>20.666276181719418</c:v>
                </c:pt>
                <c:pt idx="5" formatCode="###0.0">
                  <c:v>26.879521286281285</c:v>
                </c:pt>
                <c:pt idx="6" formatCode="###0.0">
                  <c:v>12.7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897-45C5-BB99-2BDF452E7E28}"/>
            </c:ext>
          </c:extLst>
        </c:ser>
        <c:ser>
          <c:idx val="2"/>
          <c:order val="2"/>
          <c:tx>
            <c:strRef>
              <c:f>Sheet12!$B$20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Sheet12!$F$17:$L$17</c:f>
              <c:strCache>
                <c:ptCount val="7"/>
                <c:pt idx="2">
                  <c:v>Dec'21</c:v>
                </c:pt>
                <c:pt idx="3">
                  <c:v>JunE'22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Sheet12!$F$20:$L$20</c:f>
              <c:numCache>
                <c:formatCode>General</c:formatCode>
                <c:ptCount val="7"/>
                <c:pt idx="2" formatCode="###0.0">
                  <c:v>22.457156950334557</c:v>
                </c:pt>
                <c:pt idx="3" formatCode="###0.0">
                  <c:v>17.420100936553816</c:v>
                </c:pt>
                <c:pt idx="4" formatCode="###0.0">
                  <c:v>14.906282590795442</c:v>
                </c:pt>
                <c:pt idx="5" formatCode="###0.0">
                  <c:v>18.327307041706987</c:v>
                </c:pt>
                <c:pt idx="6" formatCode="###0.0">
                  <c:v>12.899999999999999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897-45C5-BB99-2BDF452E7E28}"/>
            </c:ext>
          </c:extLst>
        </c:ser>
        <c:ser>
          <c:idx val="3"/>
          <c:order val="3"/>
          <c:tx>
            <c:strRef>
              <c:f>Sheet12!$B$21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Sheet12!$F$17:$L$17</c:f>
              <c:strCache>
                <c:ptCount val="7"/>
                <c:pt idx="2">
                  <c:v>Dec'21</c:v>
                </c:pt>
                <c:pt idx="3">
                  <c:v>JunE'22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Sheet12!$F$21:$L$21</c:f>
              <c:numCache>
                <c:formatCode>General</c:formatCode>
                <c:ptCount val="7"/>
                <c:pt idx="2" formatCode="###0.0">
                  <c:v>17.65380793604141</c:v>
                </c:pt>
                <c:pt idx="3" formatCode="###0.0">
                  <c:v>11.99541585834052</c:v>
                </c:pt>
                <c:pt idx="4" formatCode="###0.0">
                  <c:v>17.61641639047626</c:v>
                </c:pt>
                <c:pt idx="5" formatCode="###0.0">
                  <c:v>18.314947132797109</c:v>
                </c:pt>
                <c:pt idx="6" formatCode="###0.0">
                  <c:v>11.4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4897-45C5-BB99-2BDF452E7E28}"/>
            </c:ext>
          </c:extLst>
        </c:ser>
        <c:ser>
          <c:idx val="4"/>
          <c:order val="4"/>
          <c:tx>
            <c:strRef>
              <c:f>Sheet12!$B$22</c:f>
              <c:strCache>
                <c:ptCount val="1"/>
                <c:pt idx="0">
                  <c:v>SERBIA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Sheet12!$F$17:$L$17</c:f>
              <c:strCache>
                <c:ptCount val="7"/>
                <c:pt idx="2">
                  <c:v>Dec'21</c:v>
                </c:pt>
                <c:pt idx="3">
                  <c:v>JunE'22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  <c:extLst/>
            </c:strRef>
          </c:cat>
          <c:val>
            <c:numRef>
              <c:f>Sheet12!$F$22:$L$22</c:f>
              <c:numCache>
                <c:formatCode>General</c:formatCode>
                <c:ptCount val="7"/>
                <c:pt idx="2" formatCode="###0.0">
                  <c:v>27.995604749497517</c:v>
                </c:pt>
                <c:pt idx="3" formatCode="###0.0">
                  <c:v>26.957835841929423</c:v>
                </c:pt>
                <c:pt idx="4" formatCode="###0.0">
                  <c:v>31.962885809108037</c:v>
                </c:pt>
                <c:pt idx="5" formatCode="###0.0">
                  <c:v>30.88486413781461</c:v>
                </c:pt>
                <c:pt idx="6" formatCode="###0.0">
                  <c:v>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897-45C5-BB99-2BDF452E7E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58136559"/>
        <c:axId val="958134895"/>
      </c:barChart>
      <c:catAx>
        <c:axId val="958136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134895"/>
        <c:crosses val="autoZero"/>
        <c:auto val="1"/>
        <c:lblAlgn val="ctr"/>
        <c:lblOffset val="100"/>
        <c:noMultiLvlLbl val="0"/>
      </c:catAx>
      <c:valAx>
        <c:axId val="9581348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58136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281120"/>
        <c:axId val="636281952"/>
        <c:axId val="0"/>
      </c:bar3DChart>
      <c:catAx>
        <c:axId val="63628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81952"/>
        <c:crosses val="autoZero"/>
        <c:auto val="1"/>
        <c:lblAlgn val="ctr"/>
        <c:lblOffset val="100"/>
        <c:noMultiLvlLbl val="0"/>
      </c:catAx>
      <c:valAx>
        <c:axId val="63628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628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233E-4B05-8DAB-F06AF716FA2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33E-4B05-8DAB-F06AF716FA2C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233E-4B05-8DAB-F06AF716FA2C}"/>
              </c:ext>
            </c:extLst>
          </c:dPt>
          <c:dPt>
            <c:idx val="3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33E-4B05-8DAB-F06AF716FA2C}"/>
              </c:ext>
            </c:extLst>
          </c:dPt>
          <c:dLbls>
            <c:dLbl>
              <c:idx val="0"/>
              <c:layout>
                <c:manualLayout>
                  <c:x val="-4.2456744662093669E-2"/>
                  <c:y val="-8.6819693782838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33E-4B05-8DAB-F06AF716FA2C}"/>
                </c:ext>
              </c:extLst>
            </c:dLbl>
            <c:dLbl>
              <c:idx val="1"/>
              <c:layout>
                <c:manualLayout>
                  <c:x val="-0.13407393051187483"/>
                  <c:y val="2.1704923445709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3E-4B05-8DAB-F06AF716FA2C}"/>
                </c:ext>
              </c:extLst>
            </c:dLbl>
            <c:dLbl>
              <c:idx val="2"/>
              <c:layout>
                <c:manualLayout>
                  <c:x val="-0.12513566847774985"/>
                  <c:y val="-1.0852461722854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33E-4B05-8DAB-F06AF716FA2C}"/>
                </c:ext>
              </c:extLst>
            </c:dLbl>
            <c:dLbl>
              <c:idx val="3"/>
              <c:layout>
                <c:manualLayout>
                  <c:x val="-0.30613547466878066"/>
                  <c:y val="-6.5114770337128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3E-4B05-8DAB-F06AF716FA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Sheet33!$A$10:$A$13</c:f>
              <c:strCache>
                <c:ptCount val="4"/>
                <c:pt idx="0">
                  <c:v>No orientation</c:v>
                </c:pt>
                <c:pt idx="1">
                  <c:v>Non-Western orientation</c:v>
                </c:pt>
                <c:pt idx="2">
                  <c:v>Mixed type.</c:v>
                </c:pt>
                <c:pt idx="3">
                  <c:v>Western orientation</c:v>
                </c:pt>
              </c:strCache>
            </c:strRef>
          </c:cat>
          <c:val>
            <c:numRef>
              <c:f>Sheet33!$B$10:$B$13</c:f>
              <c:numCache>
                <c:formatCode>General</c:formatCode>
                <c:ptCount val="4"/>
                <c:pt idx="0">
                  <c:v>3.3</c:v>
                </c:pt>
                <c:pt idx="1">
                  <c:v>18.8</c:v>
                </c:pt>
                <c:pt idx="2">
                  <c:v>30.6</c:v>
                </c:pt>
                <c:pt idx="3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E-4B05-8DAB-F06AF716F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281120"/>
        <c:axId val="636281952"/>
        <c:axId val="0"/>
      </c:bar3DChart>
      <c:catAx>
        <c:axId val="636281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81952"/>
        <c:crosses val="autoZero"/>
        <c:auto val="1"/>
        <c:lblAlgn val="ctr"/>
        <c:lblOffset val="100"/>
        <c:noMultiLvlLbl val="0"/>
      </c:catAx>
      <c:valAx>
        <c:axId val="63628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628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Sheet33!$A$3</c:f>
              <c:strCache>
                <c:ptCount val="1"/>
                <c:pt idx="0">
                  <c:v>Western orientation.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Sheet33!$B$2:$H$2</c:f>
              <c:strCache>
                <c:ptCount val="7"/>
                <c:pt idx="0">
                  <c:v>June'21</c:v>
                </c:pt>
                <c:pt idx="1">
                  <c:v>Dec'21</c:v>
                </c:pt>
                <c:pt idx="2">
                  <c:v>June'22</c:v>
                </c:pt>
                <c:pt idx="3">
                  <c:v>Dec'22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</c:strRef>
          </c:cat>
          <c:val>
            <c:numRef>
              <c:f>Sheet33!$B$3:$H$3</c:f>
              <c:numCache>
                <c:formatCode>###0.0</c:formatCode>
                <c:ptCount val="7"/>
                <c:pt idx="0">
                  <c:v>40.085860564725564</c:v>
                </c:pt>
                <c:pt idx="1">
                  <c:v>41.992160009883243</c:v>
                </c:pt>
                <c:pt idx="2">
                  <c:v>42.826155841475455</c:v>
                </c:pt>
                <c:pt idx="3">
                  <c:v>42.93484297526863</c:v>
                </c:pt>
                <c:pt idx="4">
                  <c:v>43.668881299456828</c:v>
                </c:pt>
                <c:pt idx="5">
                  <c:v>50.267769601265478</c:v>
                </c:pt>
                <c:pt idx="6" formatCode="General">
                  <c:v>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3-452A-91E9-7BF04FDF206D}"/>
            </c:ext>
          </c:extLst>
        </c:ser>
        <c:ser>
          <c:idx val="1"/>
          <c:order val="1"/>
          <c:tx>
            <c:strRef>
              <c:f>Sheet33!$A$4</c:f>
              <c:strCache>
                <c:ptCount val="1"/>
                <c:pt idx="0">
                  <c:v>Mixed type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Sheet33!$B$2:$H$2</c:f>
              <c:strCache>
                <c:ptCount val="7"/>
                <c:pt idx="0">
                  <c:v>June'21</c:v>
                </c:pt>
                <c:pt idx="1">
                  <c:v>Dec'21</c:v>
                </c:pt>
                <c:pt idx="2">
                  <c:v>June'22</c:v>
                </c:pt>
                <c:pt idx="3">
                  <c:v>Dec'22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</c:strRef>
          </c:cat>
          <c:val>
            <c:numRef>
              <c:f>Sheet33!$B$4:$H$4</c:f>
              <c:numCache>
                <c:formatCode>###0.0</c:formatCode>
                <c:ptCount val="7"/>
                <c:pt idx="0">
                  <c:v>17.2</c:v>
                </c:pt>
                <c:pt idx="1">
                  <c:v>23.726791960363521</c:v>
                </c:pt>
                <c:pt idx="2">
                  <c:v>21.789511908971047</c:v>
                </c:pt>
                <c:pt idx="3">
                  <c:v>24.824824920730425</c:v>
                </c:pt>
                <c:pt idx="4">
                  <c:v>26.357417166882037</c:v>
                </c:pt>
                <c:pt idx="5">
                  <c:v>32.837428773767648</c:v>
                </c:pt>
                <c:pt idx="6" formatCode="General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3-452A-91E9-7BF04FDF206D}"/>
            </c:ext>
          </c:extLst>
        </c:ser>
        <c:ser>
          <c:idx val="2"/>
          <c:order val="2"/>
          <c:tx>
            <c:strRef>
              <c:f>Sheet33!$A$5</c:f>
              <c:strCache>
                <c:ptCount val="1"/>
                <c:pt idx="0">
                  <c:v>Non-Western orientation.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Sheet33!$B$2:$H$2</c:f>
              <c:strCache>
                <c:ptCount val="7"/>
                <c:pt idx="0">
                  <c:v>June'21</c:v>
                </c:pt>
                <c:pt idx="1">
                  <c:v>Dec'21</c:v>
                </c:pt>
                <c:pt idx="2">
                  <c:v>June'22</c:v>
                </c:pt>
                <c:pt idx="3">
                  <c:v>Dec'22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</c:strRef>
          </c:cat>
          <c:val>
            <c:numRef>
              <c:f>Sheet33!$B$5:$H$5</c:f>
              <c:numCache>
                <c:formatCode>###0.0</c:formatCode>
                <c:ptCount val="7"/>
                <c:pt idx="0">
                  <c:v>17.8</c:v>
                </c:pt>
                <c:pt idx="1">
                  <c:v>13.688319617074276</c:v>
                </c:pt>
                <c:pt idx="2">
                  <c:v>19.427275114358096</c:v>
                </c:pt>
                <c:pt idx="3">
                  <c:v>18.893642279521131</c:v>
                </c:pt>
                <c:pt idx="4">
                  <c:v>18.412298559122956</c:v>
                </c:pt>
                <c:pt idx="5">
                  <c:v>13.496107581770801</c:v>
                </c:pt>
                <c:pt idx="6" formatCode="General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3-452A-91E9-7BF04FDF206D}"/>
            </c:ext>
          </c:extLst>
        </c:ser>
        <c:ser>
          <c:idx val="3"/>
          <c:order val="3"/>
          <c:tx>
            <c:strRef>
              <c:f>Sheet33!$A$6</c:f>
              <c:strCache>
                <c:ptCount val="1"/>
                <c:pt idx="0">
                  <c:v>No orientation,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Sheet33!$B$2:$H$2</c:f>
              <c:strCache>
                <c:ptCount val="7"/>
                <c:pt idx="0">
                  <c:v>June'21</c:v>
                </c:pt>
                <c:pt idx="1">
                  <c:v>Dec'21</c:v>
                </c:pt>
                <c:pt idx="2">
                  <c:v>June'22</c:v>
                </c:pt>
                <c:pt idx="3">
                  <c:v>Dec'22</c:v>
                </c:pt>
                <c:pt idx="4">
                  <c:v>May'23</c:v>
                </c:pt>
                <c:pt idx="5">
                  <c:v>March'24</c:v>
                </c:pt>
                <c:pt idx="6">
                  <c:v>Sep'25</c:v>
                </c:pt>
              </c:strCache>
            </c:strRef>
          </c:cat>
          <c:val>
            <c:numRef>
              <c:f>Sheet33!$B$6:$H$6</c:f>
              <c:numCache>
                <c:formatCode>###0.0</c:formatCode>
                <c:ptCount val="7"/>
                <c:pt idx="0">
                  <c:v>24.926116282259198</c:v>
                </c:pt>
                <c:pt idx="1">
                  <c:v>20.59272841267877</c:v>
                </c:pt>
                <c:pt idx="2">
                  <c:v>15.957000000000001</c:v>
                </c:pt>
                <c:pt idx="3">
                  <c:v>13.346689824479807</c:v>
                </c:pt>
                <c:pt idx="4">
                  <c:v>11.6</c:v>
                </c:pt>
                <c:pt idx="5">
                  <c:v>3.3986940431960746</c:v>
                </c:pt>
                <c:pt idx="6" formatCode="General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3-452A-91E9-7BF04FDF20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42410319"/>
        <c:axId val="942408655"/>
      </c:barChart>
      <c:catAx>
        <c:axId val="94241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2408655"/>
        <c:crosses val="autoZero"/>
        <c:auto val="1"/>
        <c:lblAlgn val="ctr"/>
        <c:lblOffset val="100"/>
        <c:noMultiLvlLbl val="0"/>
      </c:catAx>
      <c:valAx>
        <c:axId val="9424086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42410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Sheet37!$C$2</c:f>
              <c:strCache>
                <c:ptCount val="1"/>
                <c:pt idx="0">
                  <c:v>March'24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348996224999919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3D7-4992-B292-189D4C235C87}"/>
                </c:ext>
              </c:extLst>
            </c:dLbl>
            <c:dLbl>
              <c:idx val="1"/>
              <c:layout>
                <c:manualLayout>
                  <c:x val="-0.21783751299014564"/>
                  <c:y val="-1.6788456415999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3D7-4992-B292-189D4C235C87}"/>
                </c:ext>
              </c:extLst>
            </c:dLbl>
            <c:dLbl>
              <c:idx val="2"/>
              <c:layout>
                <c:manualLayout>
                  <c:x val="-0.28398712426464018"/>
                  <c:y val="-1.958653248533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3D7-4992-B292-189D4C235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Sheet37!$B$3:$B$5</c:f>
              <c:strCache>
                <c:ptCount val="3"/>
                <c:pt idx="0">
                  <c:v>I don’t know, I have no opinion.</c:v>
                </c:pt>
                <c:pt idx="1">
                  <c:v>As Russia’s defense against NATO expansion.</c:v>
                </c:pt>
                <c:pt idx="2">
                  <c:v>As Russia’s defense against NATO expansion.</c:v>
                </c:pt>
              </c:strCache>
            </c:strRef>
          </c:cat>
          <c:val>
            <c:numRef>
              <c:f>Sheet37!$C$3:$C$5</c:f>
              <c:numCache>
                <c:formatCode>###0.0</c:formatCode>
                <c:ptCount val="3"/>
                <c:pt idx="0">
                  <c:v>38.434922521329113</c:v>
                </c:pt>
                <c:pt idx="1">
                  <c:v>28.975167919695906</c:v>
                </c:pt>
                <c:pt idx="2">
                  <c:v>32.589909558974973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7-4992-B292-189D4C235C87}"/>
            </c:ext>
          </c:extLst>
        </c:ser>
        <c:ser>
          <c:idx val="1"/>
          <c:order val="1"/>
          <c:tx>
            <c:strRef>
              <c:f>Sheet37!$D$2</c:f>
              <c:strCache>
                <c:ptCount val="1"/>
                <c:pt idx="0">
                  <c:v>Sep'25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0.19616781274505277"/>
                  <c:y val="1.3990380346666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3D7-4992-B292-189D4C235C87}"/>
                </c:ext>
              </c:extLst>
            </c:dLbl>
            <c:dLbl>
              <c:idx val="1"/>
              <c:layout>
                <c:manualLayout>
                  <c:x val="-0.15624994387251293"/>
                  <c:y val="-1.119230427733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3D7-4992-B292-189D4C235C87}"/>
                </c:ext>
              </c:extLst>
            </c:dLbl>
            <c:dLbl>
              <c:idx val="2"/>
              <c:layout>
                <c:manualLayout>
                  <c:x val="-0.21555649191171469"/>
                  <c:y val="-2.79807606933324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D7-4992-B292-189D4C235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Sheet37!$B$3:$B$5</c:f>
              <c:strCache>
                <c:ptCount val="3"/>
                <c:pt idx="0">
                  <c:v>I don’t know, I have no opinion.</c:v>
                </c:pt>
                <c:pt idx="1">
                  <c:v>As Russia’s defense against NATO expansion.</c:v>
                </c:pt>
                <c:pt idx="2">
                  <c:v>As Russia’s defense against NATO expansion.</c:v>
                </c:pt>
              </c:strCache>
            </c:strRef>
          </c:cat>
          <c:val>
            <c:numRef>
              <c:f>Sheet37!$D$3:$D$5</c:f>
              <c:numCache>
                <c:formatCode>###0.0</c:formatCode>
                <c:ptCount val="3"/>
                <c:pt idx="0">
                  <c:v>34.200000000000003</c:v>
                </c:pt>
                <c:pt idx="1">
                  <c:v>30.6</c:v>
                </c:pt>
                <c:pt idx="2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7-4992-B292-189D4C235C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8483328"/>
        <c:axId val="838489568"/>
        <c:axId val="0"/>
      </c:bar3DChart>
      <c:catAx>
        <c:axId val="83848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89568"/>
        <c:crosses val="autoZero"/>
        <c:auto val="1"/>
        <c:lblAlgn val="ctr"/>
        <c:lblOffset val="100"/>
        <c:noMultiLvlLbl val="0"/>
      </c:catAx>
      <c:valAx>
        <c:axId val="83848956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83848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accent2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0000"/>
                    <a:lumMod val="100000"/>
                  </a:schemeClr>
                </a:gs>
                <a:gs pos="50000">
                  <a:schemeClr val="accent1">
                    <a:shade val="99000"/>
                    <a:satMod val="105000"/>
                    <a:lumMod val="100000"/>
                  </a:schemeClr>
                </a:gs>
                <a:gs pos="100000">
                  <a:schemeClr val="accent1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81C-478D-8FA0-7DCC50BA70A2}"/>
              </c:ext>
            </c:extLst>
          </c:dPt>
          <c:dPt>
            <c:idx val="1"/>
            <c:invertIfNegative val="0"/>
            <c:bubble3D val="0"/>
            <c:spPr>
              <a:solidFill>
                <a:srgbClr val="009FDE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481C-478D-8FA0-7DCC50BA70A2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81C-478D-8FA0-7DCC50BA70A2}"/>
              </c:ext>
            </c:extLst>
          </c:dPt>
          <c:dPt>
            <c:idx val="3"/>
            <c:invertIfNegative val="0"/>
            <c:bubble3D val="0"/>
            <c:spPr>
              <a:solidFill>
                <a:srgbClr val="2A779F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481C-478D-8FA0-7DCC50BA70A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8100" dist="1270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81C-478D-8FA0-7DCC50BA70A2}"/>
              </c:ext>
            </c:extLst>
          </c:dPt>
          <c:dLbls>
            <c:dLbl>
              <c:idx val="0"/>
              <c:layout>
                <c:manualLayout>
                  <c:x val="-0.3239583333333334"/>
                  <c:y val="-8.2049068896506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1C-478D-8FA0-7DCC50BA70A2}"/>
                </c:ext>
              </c:extLst>
            </c:dLbl>
            <c:dLbl>
              <c:idx val="1"/>
              <c:layout>
                <c:manualLayout>
                  <c:x val="-0.14270833333333333"/>
                  <c:y val="1.025613361206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1C-478D-8FA0-7DCC50BA70A2}"/>
                </c:ext>
              </c:extLst>
            </c:dLbl>
            <c:dLbl>
              <c:idx val="2"/>
              <c:layout>
                <c:manualLayout>
                  <c:x val="-0.26250000000000007"/>
                  <c:y val="-8.2049068896506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1C-478D-8FA0-7DCC50BA70A2}"/>
                </c:ext>
              </c:extLst>
            </c:dLbl>
            <c:dLbl>
              <c:idx val="3"/>
              <c:layout>
                <c:manualLayout>
                  <c:x val="-0.28437499999999999"/>
                  <c:y val="-4.1024534448253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1C-478D-8FA0-7DCC50BA70A2}"/>
                </c:ext>
              </c:extLst>
            </c:dLbl>
            <c:dLbl>
              <c:idx val="4"/>
              <c:layout>
                <c:manualLayout>
                  <c:x val="-0.305208333333333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1C-478D-8FA0-7DCC50BA70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Sheet38!$B$3:$B$7</c:f>
              <c:strCache>
                <c:ptCount val="5"/>
                <c:pt idx="0">
                  <c:v>I don’t know, I have no opinion.</c:v>
                </c:pt>
                <c:pt idx="1">
                  <c:v>Ukraine and Volodymyr Zelensky.</c:v>
                </c:pt>
                <c:pt idx="2">
                  <c:v>Everyone is guilty.</c:v>
                </c:pt>
                <c:pt idx="3">
                  <c:v>USA and NATO.</c:v>
                </c:pt>
                <c:pt idx="4">
                  <c:v>Russia and Vladimir Putin.</c:v>
                </c:pt>
              </c:strCache>
            </c:strRef>
          </c:cat>
          <c:val>
            <c:numRef>
              <c:f>Sheet38!$C$3:$C$7</c:f>
              <c:numCache>
                <c:formatCode>###0.0</c:formatCode>
                <c:ptCount val="5"/>
                <c:pt idx="0">
                  <c:v>17.017454338244125</c:v>
                </c:pt>
                <c:pt idx="1">
                  <c:v>11.487253245278222</c:v>
                </c:pt>
                <c:pt idx="2">
                  <c:v>19.676249375085565</c:v>
                </c:pt>
                <c:pt idx="3">
                  <c:v>24.178213899985142</c:v>
                </c:pt>
                <c:pt idx="4">
                  <c:v>27.640829141406936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C-478D-8FA0-7DCC50BA7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8490400"/>
        <c:axId val="838491648"/>
        <c:axId val="0"/>
      </c:bar3DChart>
      <c:catAx>
        <c:axId val="83849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491648"/>
        <c:crosses val="autoZero"/>
        <c:auto val="1"/>
        <c:lblAlgn val="ctr"/>
        <c:lblOffset val="100"/>
        <c:noMultiLvlLbl val="0"/>
      </c:catAx>
      <c:valAx>
        <c:axId val="83849164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83849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384430394476553E-2"/>
          <c:y val="3.3528653138163132E-2"/>
          <c:w val="0.97053943883973748"/>
          <c:h val="0.6709732945597780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2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-3.3587102552619795E-3"/>
                  <c:y val="-7.041017159014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949-45F9-A9DE-A01D85534116}"/>
                </c:ext>
              </c:extLst>
            </c:dLbl>
            <c:dLbl>
              <c:idx val="2"/>
              <c:layout>
                <c:manualLayout>
                  <c:x val="-2.0525214450905496E-17"/>
                  <c:y val="3.3528653138163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949-45F9-A9DE-A01D85534116}"/>
                </c:ext>
              </c:extLst>
            </c:dLbl>
            <c:dLbl>
              <c:idx val="4"/>
              <c:layout>
                <c:manualLayout>
                  <c:x val="-1.6793551276309895E-2"/>
                  <c:y val="5.699871033487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949-45F9-A9DE-A01D85534116}"/>
                </c:ext>
              </c:extLst>
            </c:dLbl>
            <c:dLbl>
              <c:idx val="5"/>
              <c:layout>
                <c:manualLayout>
                  <c:x val="-2.2391401701746527E-3"/>
                  <c:y val="7.0410171590142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949-45F9-A9DE-A01D85534116}"/>
                </c:ext>
              </c:extLst>
            </c:dLbl>
            <c:dLbl>
              <c:idx val="7"/>
              <c:layout>
                <c:manualLayout>
                  <c:x val="-1.9032691446484552E-2"/>
                  <c:y val="6.0351575648693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949-45F9-A9DE-A01D85534116}"/>
                </c:ext>
              </c:extLst>
            </c:dLbl>
            <c:dLbl>
              <c:idx val="8"/>
              <c:layout>
                <c:manualLayout>
                  <c:x val="2.2391401701745708E-3"/>
                  <c:y val="3.6881518451979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949-45F9-A9DE-A01D85534116}"/>
                </c:ext>
              </c:extLst>
            </c:dLbl>
            <c:dLbl>
              <c:idx val="9"/>
              <c:layout>
                <c:manualLayout>
                  <c:x val="-2.2391401701747351E-3"/>
                  <c:y val="-4.023438376579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949-45F9-A9DE-A01D85534116}"/>
                </c:ext>
              </c:extLst>
            </c:dLbl>
            <c:dLbl>
              <c:idx val="10"/>
              <c:layout>
                <c:manualLayout>
                  <c:x val="2.2391401701745708E-3"/>
                  <c:y val="-4.6940114393428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949-45F9-A9DE-A01D85534116}"/>
                </c:ext>
              </c:extLst>
            </c:dLbl>
            <c:dLbl>
              <c:idx val="11"/>
              <c:layout>
                <c:manualLayout>
                  <c:x val="-4.4782803403493054E-3"/>
                  <c:y val="6.3704440962509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949-45F9-A9DE-A01D85534116}"/>
                </c:ext>
              </c:extLst>
            </c:dLbl>
            <c:dLbl>
              <c:idx val="12"/>
              <c:layout>
                <c:manualLayout>
                  <c:x val="4.4782803403493054E-3"/>
                  <c:y val="-3.3528653138163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949-45F9-A9DE-A01D85534116}"/>
                </c:ext>
              </c:extLst>
            </c:dLbl>
            <c:dLbl>
              <c:idx val="13"/>
              <c:layout>
                <c:manualLayout>
                  <c:x val="-5.5978504254367142E-3"/>
                  <c:y val="8.3821632845407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949-45F9-A9DE-A01D85534116}"/>
                </c:ext>
              </c:extLst>
            </c:dLbl>
            <c:dLbl>
              <c:idx val="14"/>
              <c:layout>
                <c:manualLayout>
                  <c:x val="3.3587102552618971E-3"/>
                  <c:y val="-3.6881518451979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949-45F9-A9DE-A01D85534116}"/>
                </c:ext>
              </c:extLst>
            </c:dLbl>
            <c:dLbl>
              <c:idx val="15"/>
              <c:layout>
                <c:manualLayout>
                  <c:x val="-6.7174205105240406E-3"/>
                  <c:y val="5.0292979707244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949-45F9-A9DE-A01D85534116}"/>
                </c:ext>
              </c:extLst>
            </c:dLbl>
            <c:dLbl>
              <c:idx val="17"/>
              <c:layout>
                <c:manualLayout>
                  <c:x val="-1.2315270935960592E-2"/>
                  <c:y val="-8.0468767531591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949-45F9-A9DE-A01D85534116}"/>
                </c:ext>
              </c:extLst>
            </c:dLbl>
            <c:dLbl>
              <c:idx val="18"/>
              <c:layout>
                <c:manualLayout>
                  <c:x val="-4.4782803403493054E-3"/>
                  <c:y val="2.3470057196714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49-45F9-A9DE-A01D85534116}"/>
                </c:ext>
              </c:extLst>
            </c:dLbl>
            <c:dLbl>
              <c:idx val="19"/>
              <c:layout>
                <c:manualLayout>
                  <c:x val="0"/>
                  <c:y val="-5.699871033487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949-45F9-A9DE-A01D85534116}"/>
                </c:ext>
              </c:extLst>
            </c:dLbl>
            <c:dLbl>
              <c:idx val="20"/>
              <c:layout>
                <c:manualLayout>
                  <c:x val="0"/>
                  <c:y val="5.0292979707244695E-2"/>
                </c:manualLayout>
              </c:layout>
              <c:tx>
                <c:rich>
                  <a:bodyPr/>
                  <a:lstStyle/>
                  <a:p>
                    <a:fld id="{5CAA8318-8CFF-4CD7-BCAF-2590567AF7CA}" type="VALUE">
                      <a:rPr lang="en-US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49-45F9-A9DE-A01D85534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Sheet11!$D$3:$D$23</c:f>
              <c:strCache>
                <c:ptCount val="21"/>
                <c:pt idx="0">
                  <c:v>2007</c:v>
                </c:pt>
                <c:pt idx="1">
                  <c:v>2008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June, 2017</c:v>
                </c:pt>
                <c:pt idx="8">
                  <c:v>Dec, 2017</c:v>
                </c:pt>
                <c:pt idx="9">
                  <c:v>March, 2018</c:v>
                </c:pt>
                <c:pt idx="10">
                  <c:v>Dec, 2018</c:v>
                </c:pt>
                <c:pt idx="11">
                  <c:v>July, 2019</c:v>
                </c:pt>
                <c:pt idx="12">
                  <c:v>Dec, 2019</c:v>
                </c:pt>
                <c:pt idx="13">
                  <c:v>Aug, 2020</c:v>
                </c:pt>
                <c:pt idx="14">
                  <c:v>June, 2021</c:v>
                </c:pt>
                <c:pt idx="15">
                  <c:v>Dec, 2021</c:v>
                </c:pt>
                <c:pt idx="16">
                  <c:v>June, 2022</c:v>
                </c:pt>
                <c:pt idx="17">
                  <c:v>Dec, 2022</c:v>
                </c:pt>
                <c:pt idx="18">
                  <c:v>May'2023</c:v>
                </c:pt>
                <c:pt idx="19">
                  <c:v>March'24</c:v>
                </c:pt>
                <c:pt idx="20">
                  <c:v>Sept'25</c:v>
                </c:pt>
              </c:strCache>
            </c:strRef>
          </c:cat>
          <c:val>
            <c:numRef>
              <c:f>Sheet11!$E$3:$E$23</c:f>
              <c:numCache>
                <c:formatCode>###0.0%</c:formatCode>
                <c:ptCount val="21"/>
                <c:pt idx="0">
                  <c:v>0.29255861365953112</c:v>
                </c:pt>
                <c:pt idx="1">
                  <c:v>0.28698224852071008</c:v>
                </c:pt>
                <c:pt idx="2">
                  <c:v>0.54404646660212974</c:v>
                </c:pt>
                <c:pt idx="3">
                  <c:v>0.59213051823416496</c:v>
                </c:pt>
                <c:pt idx="4">
                  <c:v>0.4315068493150685</c:v>
                </c:pt>
                <c:pt idx="5">
                  <c:v>0.445986124876115</c:v>
                </c:pt>
                <c:pt idx="6">
                  <c:v>0.4521484375</c:v>
                </c:pt>
                <c:pt idx="7">
                  <c:v>0.28320000000000001</c:v>
                </c:pt>
                <c:pt idx="8">
                  <c:v>0.33799999999999997</c:v>
                </c:pt>
                <c:pt idx="9">
                  <c:v>0.35799999999999998</c:v>
                </c:pt>
                <c:pt idx="10">
                  <c:v>0.31</c:v>
                </c:pt>
                <c:pt idx="11">
                  <c:v>0.28800000000000003</c:v>
                </c:pt>
                <c:pt idx="12">
                  <c:v>0.29699999999999999</c:v>
                </c:pt>
                <c:pt idx="13">
                  <c:v>0.27100000000000002</c:v>
                </c:pt>
                <c:pt idx="14">
                  <c:v>0.25900000000000001</c:v>
                </c:pt>
                <c:pt idx="15">
                  <c:v>0.23300000000000001</c:v>
                </c:pt>
                <c:pt idx="16">
                  <c:v>0.23799999999999999</c:v>
                </c:pt>
                <c:pt idx="17">
                  <c:v>0.30499999999999999</c:v>
                </c:pt>
                <c:pt idx="18">
                  <c:v>0.36099999999999999</c:v>
                </c:pt>
                <c:pt idx="19">
                  <c:v>0.40899999999999997</c:v>
                </c:pt>
                <c:pt idx="20">
                  <c:v>0.38900000000000001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06-4BF6-8BAA-F54FD3B63B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553984"/>
        <c:axId val="52568064"/>
      </c:lineChart>
      <c:catAx>
        <c:axId val="52553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2">
                    <a:lumMod val="50000"/>
                  </a:schemeClr>
                </a:solidFill>
              </a:defRPr>
            </a:pPr>
            <a:endParaRPr lang="en-US"/>
          </a:p>
        </c:txPr>
        <c:crossAx val="52568064"/>
        <c:crosses val="autoZero"/>
        <c:auto val="1"/>
        <c:lblAlgn val="ctr"/>
        <c:lblOffset val="100"/>
        <c:noMultiLvlLbl val="0"/>
      </c:catAx>
      <c:valAx>
        <c:axId val="5256806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5255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8CA-4486-A899-66178239D54B}"/>
              </c:ext>
            </c:extLst>
          </c:dPt>
          <c:dPt>
            <c:idx val="1"/>
            <c:invertIfNegative val="0"/>
            <c:bubble3D val="0"/>
            <c:spPr>
              <a:solidFill>
                <a:srgbClr val="E467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8CA-4486-A899-66178239D5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8CA-4486-A899-66178239D54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8CA-4486-A899-66178239D5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Sheet26!$B$3:$B$6</c:f>
              <c:strCache>
                <c:ptCount val="4"/>
                <c:pt idx="0">
                  <c:v>Does not wish to respond / no answer.</c:v>
                </c:pt>
                <c:pt idx="1">
                  <c:v>Salaries and pensions have increased, but price hikes have been greater than these increases, so the standard of living has deteriorated.</c:v>
                </c:pt>
                <c:pt idx="2">
                  <c:v>Prices have risen, but the increase in salaries and pensions has improved the standard of living.</c:v>
                </c:pt>
                <c:pt idx="3">
                  <c:v>Salaries and pensions have increased as much as prices have risen, so it comes out the same.</c:v>
                </c:pt>
              </c:strCache>
            </c:strRef>
          </c:cat>
          <c:val>
            <c:numRef>
              <c:f>Sheet26!$C$3:$C$6</c:f>
              <c:numCache>
                <c:formatCode>###0.0</c:formatCode>
                <c:ptCount val="4"/>
                <c:pt idx="0">
                  <c:v>8</c:v>
                </c:pt>
                <c:pt idx="1">
                  <c:v>25.6</c:v>
                </c:pt>
                <c:pt idx="2">
                  <c:v>30.5</c:v>
                </c:pt>
                <c:pt idx="3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A-4486-A899-66178239D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26976432"/>
        <c:axId val="726976848"/>
        <c:axId val="0"/>
      </c:bar3DChart>
      <c:catAx>
        <c:axId val="72697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6976848"/>
        <c:crosses val="autoZero"/>
        <c:auto val="1"/>
        <c:lblAlgn val="ctr"/>
        <c:lblOffset val="100"/>
        <c:noMultiLvlLbl val="0"/>
      </c:catAx>
      <c:valAx>
        <c:axId val="72697684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726976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High Trust</c:v>
                </c:pt>
              </c:strCache>
            </c:strRef>
          </c:tx>
          <c:spPr>
            <a:solidFill>
              <a:srgbClr val="2A779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MONTENEGRIN ORTHODOX CHURCH</c:v>
                </c:pt>
                <c:pt idx="1">
                  <c:v>Political parties of Montenegro</c:v>
                </c:pt>
                <c:pt idx="2">
                  <c:v>NATO</c:v>
                </c:pt>
                <c:pt idx="3">
                  <c:v>CSO</c:v>
                </c:pt>
                <c:pt idx="4">
                  <c:v>Prosecution</c:v>
                </c:pt>
                <c:pt idx="5">
                  <c:v>UN</c:v>
                </c:pt>
                <c:pt idx="6">
                  <c:v>Judiciary</c:v>
                </c:pt>
                <c:pt idx="7">
                  <c:v>WHO</c:v>
                </c:pt>
                <c:pt idx="8">
                  <c:v>Parliament of Montenegro</c:v>
                </c:pt>
                <c:pt idx="9">
                  <c:v>Government of Montenegro </c:v>
                </c:pt>
                <c:pt idx="10">
                  <c:v>Delegation of the EU in Montenegro</c:v>
                </c:pt>
                <c:pt idx="11">
                  <c:v>President of Montenegro</c:v>
                </c:pt>
                <c:pt idx="12">
                  <c:v>Police</c:v>
                </c:pt>
                <c:pt idx="13">
                  <c:v>Army of Montenegro</c:v>
                </c:pt>
                <c:pt idx="14">
                  <c:v>Serbian Orthodox Church</c:v>
                </c:pt>
                <c:pt idx="15">
                  <c:v>Healthcare system</c:v>
                </c:pt>
                <c:pt idx="16">
                  <c:v>Education system</c:v>
                </c:pt>
              </c:strCache>
            </c:strRef>
          </c:cat>
          <c:val>
            <c:numRef>
              <c:f>Sheet4!$B$2:$B$18</c:f>
              <c:numCache>
                <c:formatCode>General</c:formatCode>
                <c:ptCount val="17"/>
                <c:pt idx="0">
                  <c:v>3.2</c:v>
                </c:pt>
                <c:pt idx="1">
                  <c:v>1.9</c:v>
                </c:pt>
                <c:pt idx="2">
                  <c:v>6.4</c:v>
                </c:pt>
                <c:pt idx="3">
                  <c:v>4.8</c:v>
                </c:pt>
                <c:pt idx="4">
                  <c:v>3.6</c:v>
                </c:pt>
                <c:pt idx="5">
                  <c:v>6.7</c:v>
                </c:pt>
                <c:pt idx="6">
                  <c:v>4.9000000000000004</c:v>
                </c:pt>
                <c:pt idx="7">
                  <c:v>7.6</c:v>
                </c:pt>
                <c:pt idx="8">
                  <c:v>5.7</c:v>
                </c:pt>
                <c:pt idx="9">
                  <c:v>7.9</c:v>
                </c:pt>
                <c:pt idx="10">
                  <c:v>7.1</c:v>
                </c:pt>
                <c:pt idx="11" formatCode="0.0">
                  <c:v>7</c:v>
                </c:pt>
                <c:pt idx="12">
                  <c:v>6.9</c:v>
                </c:pt>
                <c:pt idx="13">
                  <c:v>9.6</c:v>
                </c:pt>
                <c:pt idx="14">
                  <c:v>27.3</c:v>
                </c:pt>
                <c:pt idx="15">
                  <c:v>10.7</c:v>
                </c:pt>
                <c:pt idx="16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B-4373-9083-C57D846EABCC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Trust</c:v>
                </c:pt>
              </c:strCache>
            </c:strRef>
          </c:tx>
          <c:spPr>
            <a:solidFill>
              <a:srgbClr val="009FDE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MONTENEGRIN ORTHODOX CHURCH</c:v>
                </c:pt>
                <c:pt idx="1">
                  <c:v>Political parties of Montenegro</c:v>
                </c:pt>
                <c:pt idx="2">
                  <c:v>NATO</c:v>
                </c:pt>
                <c:pt idx="3">
                  <c:v>CSO</c:v>
                </c:pt>
                <c:pt idx="4">
                  <c:v>Prosecution</c:v>
                </c:pt>
                <c:pt idx="5">
                  <c:v>UN</c:v>
                </c:pt>
                <c:pt idx="6">
                  <c:v>Judiciary</c:v>
                </c:pt>
                <c:pt idx="7">
                  <c:v>WHO</c:v>
                </c:pt>
                <c:pt idx="8">
                  <c:v>Parliament of Montenegro</c:v>
                </c:pt>
                <c:pt idx="9">
                  <c:v>Government of Montenegro </c:v>
                </c:pt>
                <c:pt idx="10">
                  <c:v>Delegation of the EU in Montenegro</c:v>
                </c:pt>
                <c:pt idx="11">
                  <c:v>President of Montenegro</c:v>
                </c:pt>
                <c:pt idx="12">
                  <c:v>Police</c:v>
                </c:pt>
                <c:pt idx="13">
                  <c:v>Army of Montenegro</c:v>
                </c:pt>
                <c:pt idx="14">
                  <c:v>Serbian Orthodox Church</c:v>
                </c:pt>
                <c:pt idx="15">
                  <c:v>Healthcare system</c:v>
                </c:pt>
                <c:pt idx="16">
                  <c:v>Education system</c:v>
                </c:pt>
              </c:strCache>
            </c:strRef>
          </c:cat>
          <c:val>
            <c:numRef>
              <c:f>Sheet4!$C$2:$C$18</c:f>
              <c:numCache>
                <c:formatCode>General</c:formatCode>
                <c:ptCount val="17"/>
                <c:pt idx="0">
                  <c:v>10.5</c:v>
                </c:pt>
                <c:pt idx="1">
                  <c:v>18.7</c:v>
                </c:pt>
                <c:pt idx="2" formatCode="0.0">
                  <c:v>24</c:v>
                </c:pt>
                <c:pt idx="3">
                  <c:v>29.6</c:v>
                </c:pt>
                <c:pt idx="4">
                  <c:v>31.9</c:v>
                </c:pt>
                <c:pt idx="5">
                  <c:v>29.1</c:v>
                </c:pt>
                <c:pt idx="6">
                  <c:v>32.5</c:v>
                </c:pt>
                <c:pt idx="7">
                  <c:v>30.6</c:v>
                </c:pt>
                <c:pt idx="8">
                  <c:v>33.299999999999997</c:v>
                </c:pt>
                <c:pt idx="9">
                  <c:v>31.7</c:v>
                </c:pt>
                <c:pt idx="10">
                  <c:v>32.700000000000003</c:v>
                </c:pt>
                <c:pt idx="11">
                  <c:v>33.299999999999997</c:v>
                </c:pt>
                <c:pt idx="12">
                  <c:v>37.200000000000003</c:v>
                </c:pt>
                <c:pt idx="13">
                  <c:v>34.9</c:v>
                </c:pt>
                <c:pt idx="14">
                  <c:v>20.6</c:v>
                </c:pt>
                <c:pt idx="15">
                  <c:v>43.3</c:v>
                </c:pt>
                <c:pt idx="16">
                  <c:v>48.3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B-4373-9083-C57D846EABCC}"/>
            </c:ext>
          </c:extLst>
        </c:ser>
        <c:ser>
          <c:idx val="2"/>
          <c:order val="2"/>
          <c:tx>
            <c:strRef>
              <c:f>Sheet4!$D$1</c:f>
              <c:strCache>
                <c:ptCount val="1"/>
                <c:pt idx="0">
                  <c:v>Distrust</c:v>
                </c:pt>
              </c:strCache>
            </c:strRef>
          </c:tx>
          <c:spPr>
            <a:solidFill>
              <a:srgbClr val="E467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MONTENEGRIN ORTHODOX CHURCH</c:v>
                </c:pt>
                <c:pt idx="1">
                  <c:v>Political parties of Montenegro</c:v>
                </c:pt>
                <c:pt idx="2">
                  <c:v>NATO</c:v>
                </c:pt>
                <c:pt idx="3">
                  <c:v>CSO</c:v>
                </c:pt>
                <c:pt idx="4">
                  <c:v>Prosecution</c:v>
                </c:pt>
                <c:pt idx="5">
                  <c:v>UN</c:v>
                </c:pt>
                <c:pt idx="6">
                  <c:v>Judiciary</c:v>
                </c:pt>
                <c:pt idx="7">
                  <c:v>WHO</c:v>
                </c:pt>
                <c:pt idx="8">
                  <c:v>Parliament of Montenegro</c:v>
                </c:pt>
                <c:pt idx="9">
                  <c:v>Government of Montenegro </c:v>
                </c:pt>
                <c:pt idx="10">
                  <c:v>Delegation of the EU in Montenegro</c:v>
                </c:pt>
                <c:pt idx="11">
                  <c:v>President of Montenegro</c:v>
                </c:pt>
                <c:pt idx="12">
                  <c:v>Police</c:v>
                </c:pt>
                <c:pt idx="13">
                  <c:v>Army of Montenegro</c:v>
                </c:pt>
                <c:pt idx="14">
                  <c:v>Serbian Orthodox Church</c:v>
                </c:pt>
                <c:pt idx="15">
                  <c:v>Healthcare system</c:v>
                </c:pt>
                <c:pt idx="16">
                  <c:v>Education system</c:v>
                </c:pt>
              </c:strCache>
            </c:strRef>
          </c:cat>
          <c:val>
            <c:numRef>
              <c:f>Sheet4!$D$2:$D$18</c:f>
              <c:numCache>
                <c:formatCode>General</c:formatCode>
                <c:ptCount val="17"/>
                <c:pt idx="0">
                  <c:v>18.3</c:v>
                </c:pt>
                <c:pt idx="1">
                  <c:v>31.8</c:v>
                </c:pt>
                <c:pt idx="2">
                  <c:v>21.6</c:v>
                </c:pt>
                <c:pt idx="3">
                  <c:v>22.6</c:v>
                </c:pt>
                <c:pt idx="4">
                  <c:v>26.8</c:v>
                </c:pt>
                <c:pt idx="5">
                  <c:v>21.6</c:v>
                </c:pt>
                <c:pt idx="6">
                  <c:v>28.3</c:v>
                </c:pt>
                <c:pt idx="7" formatCode="0.0">
                  <c:v>21</c:v>
                </c:pt>
                <c:pt idx="8" formatCode="0.0">
                  <c:v>27</c:v>
                </c:pt>
                <c:pt idx="9">
                  <c:v>22.7</c:v>
                </c:pt>
                <c:pt idx="10">
                  <c:v>20.2</c:v>
                </c:pt>
                <c:pt idx="11">
                  <c:v>24.9</c:v>
                </c:pt>
                <c:pt idx="12">
                  <c:v>26.2</c:v>
                </c:pt>
                <c:pt idx="13" formatCode="0.0">
                  <c:v>21</c:v>
                </c:pt>
                <c:pt idx="14" formatCode="0.0">
                  <c:v>9</c:v>
                </c:pt>
                <c:pt idx="15">
                  <c:v>21.9</c:v>
                </c:pt>
                <c:pt idx="16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B-4373-9083-C57D846EABCC}"/>
            </c:ext>
          </c:extLst>
        </c:ser>
        <c:ser>
          <c:idx val="3"/>
          <c:order val="3"/>
          <c:tx>
            <c:strRef>
              <c:f>Sheet4!$E$1</c:f>
              <c:strCache>
                <c:ptCount val="1"/>
                <c:pt idx="0">
                  <c:v>High Distrust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MONTENEGRIN ORTHODOX CHURCH</c:v>
                </c:pt>
                <c:pt idx="1">
                  <c:v>Political parties of Montenegro</c:v>
                </c:pt>
                <c:pt idx="2">
                  <c:v>NATO</c:v>
                </c:pt>
                <c:pt idx="3">
                  <c:v>CSO</c:v>
                </c:pt>
                <c:pt idx="4">
                  <c:v>Prosecution</c:v>
                </c:pt>
                <c:pt idx="5">
                  <c:v>UN</c:v>
                </c:pt>
                <c:pt idx="6">
                  <c:v>Judiciary</c:v>
                </c:pt>
                <c:pt idx="7">
                  <c:v>WHO</c:v>
                </c:pt>
                <c:pt idx="8">
                  <c:v>Parliament of Montenegro</c:v>
                </c:pt>
                <c:pt idx="9">
                  <c:v>Government of Montenegro </c:v>
                </c:pt>
                <c:pt idx="10">
                  <c:v>Delegation of the EU in Montenegro</c:v>
                </c:pt>
                <c:pt idx="11">
                  <c:v>President of Montenegro</c:v>
                </c:pt>
                <c:pt idx="12">
                  <c:v>Police</c:v>
                </c:pt>
                <c:pt idx="13">
                  <c:v>Army of Montenegro</c:v>
                </c:pt>
                <c:pt idx="14">
                  <c:v>Serbian Orthodox Church</c:v>
                </c:pt>
                <c:pt idx="15">
                  <c:v>Healthcare system</c:v>
                </c:pt>
                <c:pt idx="16">
                  <c:v>Education system</c:v>
                </c:pt>
              </c:strCache>
            </c:strRef>
          </c:cat>
          <c:val>
            <c:numRef>
              <c:f>Sheet4!$E$2:$E$18</c:f>
              <c:numCache>
                <c:formatCode>0.0</c:formatCode>
                <c:ptCount val="17"/>
                <c:pt idx="0" formatCode="General">
                  <c:v>35.9</c:v>
                </c:pt>
                <c:pt idx="1">
                  <c:v>31</c:v>
                </c:pt>
                <c:pt idx="2" formatCode="General">
                  <c:v>24.5</c:v>
                </c:pt>
                <c:pt idx="3" formatCode="General">
                  <c:v>21.5</c:v>
                </c:pt>
                <c:pt idx="4" formatCode="General">
                  <c:v>22.4</c:v>
                </c:pt>
                <c:pt idx="5">
                  <c:v>17</c:v>
                </c:pt>
                <c:pt idx="6">
                  <c:v>21</c:v>
                </c:pt>
                <c:pt idx="7" formatCode="General">
                  <c:v>19.100000000000001</c:v>
                </c:pt>
                <c:pt idx="8" formatCode="General">
                  <c:v>17.8</c:v>
                </c:pt>
                <c:pt idx="9" formatCode="General">
                  <c:v>23.2</c:v>
                </c:pt>
                <c:pt idx="10" formatCode="General">
                  <c:v>17.100000000000001</c:v>
                </c:pt>
                <c:pt idx="11" formatCode="General">
                  <c:v>19.899999999999999</c:v>
                </c:pt>
                <c:pt idx="12" formatCode="General">
                  <c:v>18.2</c:v>
                </c:pt>
                <c:pt idx="13" formatCode="General">
                  <c:v>15.5</c:v>
                </c:pt>
                <c:pt idx="14" formatCode="General">
                  <c:v>19.899999999999999</c:v>
                </c:pt>
                <c:pt idx="15" formatCode="General">
                  <c:v>14.6</c:v>
                </c:pt>
                <c:pt idx="16" formatCode="General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3B-4373-9083-C57D846EABCC}"/>
            </c:ext>
          </c:extLst>
        </c:ser>
        <c:ser>
          <c:idx val="4"/>
          <c:order val="4"/>
          <c:tx>
            <c:strRef>
              <c:f>Sheet4!$F$1</c:f>
              <c:strCache>
                <c:ptCount val="1"/>
                <c:pt idx="0">
                  <c:v>No assessment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Sheet4!$A$2:$A$18</c:f>
              <c:strCache>
                <c:ptCount val="17"/>
                <c:pt idx="0">
                  <c:v>MONTENEGRIN ORTHODOX CHURCH</c:v>
                </c:pt>
                <c:pt idx="1">
                  <c:v>Political parties of Montenegro</c:v>
                </c:pt>
                <c:pt idx="2">
                  <c:v>NATO</c:v>
                </c:pt>
                <c:pt idx="3">
                  <c:v>CSO</c:v>
                </c:pt>
                <c:pt idx="4">
                  <c:v>Prosecution</c:v>
                </c:pt>
                <c:pt idx="5">
                  <c:v>UN</c:v>
                </c:pt>
                <c:pt idx="6">
                  <c:v>Judiciary</c:v>
                </c:pt>
                <c:pt idx="7">
                  <c:v>WHO</c:v>
                </c:pt>
                <c:pt idx="8">
                  <c:v>Parliament of Montenegro</c:v>
                </c:pt>
                <c:pt idx="9">
                  <c:v>Government of Montenegro </c:v>
                </c:pt>
                <c:pt idx="10">
                  <c:v>Delegation of the EU in Montenegro</c:v>
                </c:pt>
                <c:pt idx="11">
                  <c:v>President of Montenegro</c:v>
                </c:pt>
                <c:pt idx="12">
                  <c:v>Police</c:v>
                </c:pt>
                <c:pt idx="13">
                  <c:v>Army of Montenegro</c:v>
                </c:pt>
                <c:pt idx="14">
                  <c:v>Serbian Orthodox Church</c:v>
                </c:pt>
                <c:pt idx="15">
                  <c:v>Healthcare system</c:v>
                </c:pt>
                <c:pt idx="16">
                  <c:v>Education system</c:v>
                </c:pt>
              </c:strCache>
            </c:strRef>
          </c:cat>
          <c:val>
            <c:numRef>
              <c:f>Sheet4!$F$2:$F$18</c:f>
              <c:numCache>
                <c:formatCode>General</c:formatCode>
                <c:ptCount val="17"/>
                <c:pt idx="0">
                  <c:v>32.200000000000003</c:v>
                </c:pt>
                <c:pt idx="1">
                  <c:v>16.5</c:v>
                </c:pt>
                <c:pt idx="2">
                  <c:v>23.5</c:v>
                </c:pt>
                <c:pt idx="3">
                  <c:v>21.4</c:v>
                </c:pt>
                <c:pt idx="4">
                  <c:v>15.4</c:v>
                </c:pt>
                <c:pt idx="5">
                  <c:v>25.6</c:v>
                </c:pt>
                <c:pt idx="6">
                  <c:v>13.4</c:v>
                </c:pt>
                <c:pt idx="7">
                  <c:v>21.7</c:v>
                </c:pt>
                <c:pt idx="8">
                  <c:v>16.100000000000001</c:v>
                </c:pt>
                <c:pt idx="9">
                  <c:v>14.5</c:v>
                </c:pt>
                <c:pt idx="10" formatCode="0.0">
                  <c:v>23</c:v>
                </c:pt>
                <c:pt idx="11">
                  <c:v>14.9</c:v>
                </c:pt>
                <c:pt idx="12">
                  <c:v>11.4</c:v>
                </c:pt>
                <c:pt idx="13" formatCode="0.0">
                  <c:v>19</c:v>
                </c:pt>
                <c:pt idx="14">
                  <c:v>23.3</c:v>
                </c:pt>
                <c:pt idx="15">
                  <c:v>9.4</c:v>
                </c:pt>
                <c:pt idx="16" formatCode="0.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3B-4373-9083-C57D846EAB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76314912"/>
        <c:axId val="576300768"/>
        <c:axId val="0"/>
      </c:bar3DChart>
      <c:catAx>
        <c:axId val="57631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300768"/>
        <c:crosses val="autoZero"/>
        <c:auto val="1"/>
        <c:lblAlgn val="ctr"/>
        <c:lblOffset val="100"/>
        <c:noMultiLvlLbl val="0"/>
      </c:catAx>
      <c:valAx>
        <c:axId val="57630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631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Sheet2!$R$3</c:f>
              <c:strCache>
                <c:ptCount val="1"/>
                <c:pt idx="0">
                  <c:v>March'24</c:v>
                </c:pt>
              </c:strCache>
            </c:strRef>
          </c:tx>
          <c:spPr>
            <a:solidFill>
              <a:srgbClr val="00B050">
                <a:alpha val="76863"/>
              </a:srgbClr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Sheet2!$A$4:$A$18</c:f>
              <c:strCache>
                <c:ptCount val="15"/>
                <c:pt idx="0">
                  <c:v>Montenegrin Orthodox Church</c:v>
                </c:pt>
                <c:pt idx="1">
                  <c:v>Political parties</c:v>
                </c:pt>
                <c:pt idx="2">
                  <c:v>NATO</c:v>
                </c:pt>
                <c:pt idx="3">
                  <c:v>CSO</c:v>
                </c:pt>
                <c:pt idx="4">
                  <c:v>Prosecution</c:v>
                </c:pt>
                <c:pt idx="5">
                  <c:v>Judiciary</c:v>
                </c:pt>
                <c:pt idx="6">
                  <c:v>Parliament of Montenegro</c:v>
                </c:pt>
                <c:pt idx="7">
                  <c:v>Government of Montenegro</c:v>
                </c:pt>
                <c:pt idx="8">
                  <c:v>Delegation of the EU inMontenegro </c:v>
                </c:pt>
                <c:pt idx="9">
                  <c:v>President of Montenegro</c:v>
                </c:pt>
                <c:pt idx="10">
                  <c:v>Police</c:v>
                </c:pt>
                <c:pt idx="11">
                  <c:v>Army of Montenegro</c:v>
                </c:pt>
                <c:pt idx="12">
                  <c:v>Serbian Orthodox Church</c:v>
                </c:pt>
                <c:pt idx="13">
                  <c:v>Healthcare system</c:v>
                </c:pt>
                <c:pt idx="14">
                  <c:v>Education system</c:v>
                </c:pt>
              </c:strCache>
            </c:strRef>
          </c:cat>
          <c:val>
            <c:numRef>
              <c:f>Sheet2!$R$4:$R$18</c:f>
              <c:numCache>
                <c:formatCode>###0.0</c:formatCode>
                <c:ptCount val="15"/>
                <c:pt idx="0">
                  <c:v>10.378471045157708</c:v>
                </c:pt>
                <c:pt idx="1">
                  <c:v>22.995008583214346</c:v>
                </c:pt>
                <c:pt idx="2">
                  <c:v>42.516150398020173</c:v>
                </c:pt>
                <c:pt idx="3">
                  <c:v>44.706773701605115</c:v>
                </c:pt>
                <c:pt idx="4">
                  <c:v>42.5</c:v>
                </c:pt>
                <c:pt idx="5">
                  <c:v>42.709966209895114</c:v>
                </c:pt>
                <c:pt idx="6">
                  <c:v>40.114997314829857</c:v>
                </c:pt>
                <c:pt idx="7">
                  <c:v>41.777906682888386</c:v>
                </c:pt>
                <c:pt idx="8">
                  <c:v>50.454171474273267</c:v>
                </c:pt>
                <c:pt idx="9">
                  <c:v>45.300540916565495</c:v>
                </c:pt>
                <c:pt idx="10">
                  <c:v>53.519679693763187</c:v>
                </c:pt>
                <c:pt idx="11">
                  <c:v>42.74738703800702</c:v>
                </c:pt>
                <c:pt idx="12">
                  <c:v>51.28870610313642</c:v>
                </c:pt>
                <c:pt idx="13">
                  <c:v>50.774917129920794</c:v>
                </c:pt>
                <c:pt idx="14">
                  <c:v>55.194457383445418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2A-4368-BC00-F634C2C6E1F4}"/>
            </c:ext>
          </c:extLst>
        </c:ser>
        <c:ser>
          <c:idx val="1"/>
          <c:order val="1"/>
          <c:tx>
            <c:strRef>
              <c:f>Sheet2!$S$3</c:f>
              <c:strCache>
                <c:ptCount val="1"/>
                <c:pt idx="0">
                  <c:v>Sept'25</c:v>
                </c:pt>
              </c:strCache>
            </c:strRef>
          </c:tx>
          <c:spPr>
            <a:solidFill>
              <a:srgbClr val="266B8E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3.1717391878033391E-3"/>
                  <c:y val="-1.353014425584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42A-4368-BC00-F634C2C6E1F4}"/>
                </c:ext>
              </c:extLst>
            </c:dLbl>
            <c:dLbl>
              <c:idx val="2"/>
              <c:layout>
                <c:manualLayout>
                  <c:x val="0"/>
                  <c:y val="-1.353014425584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42A-4368-BC00-F634C2C6E1F4}"/>
                </c:ext>
              </c:extLst>
            </c:dLbl>
            <c:dLbl>
              <c:idx val="3"/>
              <c:layout>
                <c:manualLayout>
                  <c:x val="0"/>
                  <c:y val="-1.127512021320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42A-4368-BC00-F634C2C6E1F4}"/>
                </c:ext>
              </c:extLst>
            </c:dLbl>
            <c:dLbl>
              <c:idx val="4"/>
              <c:layout>
                <c:manualLayout>
                  <c:x val="1.0572463959342914E-3"/>
                  <c:y val="-1.353014425584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42A-4368-BC00-F634C2C6E1F4}"/>
                </c:ext>
              </c:extLst>
            </c:dLbl>
            <c:dLbl>
              <c:idx val="5"/>
              <c:layout>
                <c:manualLayout>
                  <c:x val="-7.7530506729496388E-17"/>
                  <c:y val="-1.127512021320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42A-4368-BC00-F634C2C6E1F4}"/>
                </c:ext>
              </c:extLst>
            </c:dLbl>
            <c:dLbl>
              <c:idx val="6"/>
              <c:layout>
                <c:manualLayout>
                  <c:x val="-7.7530506729496388E-17"/>
                  <c:y val="-1.127512021320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42A-4368-BC00-F634C2C6E1F4}"/>
                </c:ext>
              </c:extLst>
            </c:dLbl>
            <c:dLbl>
              <c:idx val="7"/>
              <c:layout>
                <c:manualLayout>
                  <c:x val="0"/>
                  <c:y val="-1.5785168298481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42A-4368-BC00-F634C2C6E1F4}"/>
                </c:ext>
              </c:extLst>
            </c:dLbl>
            <c:dLbl>
              <c:idx val="8"/>
              <c:layout>
                <c:manualLayout>
                  <c:x val="2.1144927918687376E-3"/>
                  <c:y val="-2.0295216383761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42A-4368-BC00-F634C2C6E1F4}"/>
                </c:ext>
              </c:extLst>
            </c:dLbl>
            <c:dLbl>
              <c:idx val="9"/>
              <c:layout>
                <c:manualLayout>
                  <c:x val="1.0572463959344464E-3"/>
                  <c:y val="-1.8040192341121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2A-4368-BC00-F634C2C6E1F4}"/>
                </c:ext>
              </c:extLst>
            </c:dLbl>
            <c:dLbl>
              <c:idx val="10"/>
              <c:layout>
                <c:manualLayout>
                  <c:x val="3.1717391878033391E-3"/>
                  <c:y val="-1.353014425584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42A-4368-BC00-F634C2C6E1F4}"/>
                </c:ext>
              </c:extLst>
            </c:dLbl>
            <c:dLbl>
              <c:idx val="11"/>
              <c:layout>
                <c:manualLayout>
                  <c:x val="3.1717391878032615E-3"/>
                  <c:y val="-1.353014425584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2A-4368-BC00-F634C2C6E1F4}"/>
                </c:ext>
              </c:extLst>
            </c:dLbl>
            <c:dLbl>
              <c:idx val="12"/>
              <c:layout>
                <c:manualLayout>
                  <c:x val="0"/>
                  <c:y val="-1.127512021320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2A-4368-BC00-F634C2C6E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Sheet2!$A$4:$A$18</c:f>
              <c:strCache>
                <c:ptCount val="15"/>
                <c:pt idx="0">
                  <c:v>Montenegrin Orthodox Church</c:v>
                </c:pt>
                <c:pt idx="1">
                  <c:v>Political parties</c:v>
                </c:pt>
                <c:pt idx="2">
                  <c:v>NATO</c:v>
                </c:pt>
                <c:pt idx="3">
                  <c:v>CSO</c:v>
                </c:pt>
                <c:pt idx="4">
                  <c:v>Prosecution</c:v>
                </c:pt>
                <c:pt idx="5">
                  <c:v>Judiciary</c:v>
                </c:pt>
                <c:pt idx="6">
                  <c:v>Parliament of Montenegro</c:v>
                </c:pt>
                <c:pt idx="7">
                  <c:v>Government of Montenegro</c:v>
                </c:pt>
                <c:pt idx="8">
                  <c:v>Delegation of the EU inMontenegro </c:v>
                </c:pt>
                <c:pt idx="9">
                  <c:v>President of Montenegro</c:v>
                </c:pt>
                <c:pt idx="10">
                  <c:v>Police</c:v>
                </c:pt>
                <c:pt idx="11">
                  <c:v>Army of Montenegro</c:v>
                </c:pt>
                <c:pt idx="12">
                  <c:v>Serbian Orthodox Church</c:v>
                </c:pt>
                <c:pt idx="13">
                  <c:v>Healthcare system</c:v>
                </c:pt>
                <c:pt idx="14">
                  <c:v>Education system</c:v>
                </c:pt>
              </c:strCache>
            </c:strRef>
          </c:cat>
          <c:val>
            <c:numRef>
              <c:f>Sheet2!$S$4:$S$18</c:f>
              <c:numCache>
                <c:formatCode>General</c:formatCode>
                <c:ptCount val="15"/>
                <c:pt idx="0">
                  <c:v>13.7</c:v>
                </c:pt>
                <c:pt idx="1">
                  <c:v>20.599999999999998</c:v>
                </c:pt>
                <c:pt idx="2">
                  <c:v>30.4</c:v>
                </c:pt>
                <c:pt idx="3">
                  <c:v>34.4</c:v>
                </c:pt>
                <c:pt idx="4">
                  <c:v>35.5</c:v>
                </c:pt>
                <c:pt idx="5">
                  <c:v>37.4</c:v>
                </c:pt>
                <c:pt idx="6">
                  <c:v>39</c:v>
                </c:pt>
                <c:pt idx="7">
                  <c:v>39.6</c:v>
                </c:pt>
                <c:pt idx="8">
                  <c:v>39.800000000000004</c:v>
                </c:pt>
                <c:pt idx="9">
                  <c:v>40.299999999999997</c:v>
                </c:pt>
                <c:pt idx="10">
                  <c:v>44.1</c:v>
                </c:pt>
                <c:pt idx="11">
                  <c:v>44.5</c:v>
                </c:pt>
                <c:pt idx="12">
                  <c:v>47.900000000000006</c:v>
                </c:pt>
                <c:pt idx="13">
                  <c:v>54</c:v>
                </c:pt>
                <c:pt idx="14">
                  <c:v>63.9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2A-4368-BC00-F634C2C6E1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29125904"/>
        <c:axId val="1629127568"/>
        <c:axId val="0"/>
      </c:bar3DChart>
      <c:catAx>
        <c:axId val="162912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127568"/>
        <c:crosses val="autoZero"/>
        <c:auto val="1"/>
        <c:lblAlgn val="ctr"/>
        <c:lblOffset val="100"/>
        <c:noMultiLvlLbl val="0"/>
      </c:catAx>
      <c:valAx>
        <c:axId val="1629127568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162912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922011099567576E-2"/>
          <c:y val="7.0394996301491241E-3"/>
          <c:w val="0.9625786136521699"/>
          <c:h val="0.674030426712850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478259769286978E-3"/>
                  <c:y val="3.167774833567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84-4D69-A486-0E212FC26A32}"/>
                </c:ext>
              </c:extLst>
            </c:dLbl>
            <c:dLbl>
              <c:idx val="1"/>
              <c:layout>
                <c:manualLayout>
                  <c:x val="0"/>
                  <c:y val="-4.22369977808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84-4D69-A486-0E212FC26A32}"/>
                </c:ext>
              </c:extLst>
            </c:dLbl>
            <c:dLbl>
              <c:idx val="2"/>
              <c:layout>
                <c:manualLayout>
                  <c:x val="0"/>
                  <c:y val="4.5756747595969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84-4D69-A486-0E212FC26A32}"/>
                </c:ext>
              </c:extLst>
            </c:dLbl>
            <c:dLbl>
              <c:idx val="3"/>
              <c:layout>
                <c:manualLayout>
                  <c:x val="0"/>
                  <c:y val="-5.6315997041192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84-4D69-A486-0E212FC26A32}"/>
                </c:ext>
              </c:extLst>
            </c:dLbl>
            <c:dLbl>
              <c:idx val="4"/>
              <c:layout>
                <c:manualLayout>
                  <c:x val="2.2956519538573535E-3"/>
                  <c:y val="-4.5756747595969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84-4D69-A486-0E212FC26A32}"/>
                </c:ext>
              </c:extLst>
            </c:dLbl>
            <c:dLbl>
              <c:idx val="5"/>
              <c:layout>
                <c:manualLayout>
                  <c:x val="-2.2956519538573955E-3"/>
                  <c:y val="3.8717247965820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F84-4D69-A486-0E212FC26A32}"/>
                </c:ext>
              </c:extLst>
            </c:dLbl>
            <c:dLbl>
              <c:idx val="6"/>
              <c:layout>
                <c:manualLayout>
                  <c:x val="1.1478259769286557E-3"/>
                  <c:y val="1.4078999260298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F84-4D69-A486-0E212FC26A32}"/>
                </c:ext>
              </c:extLst>
            </c:dLbl>
            <c:dLbl>
              <c:idx val="7"/>
              <c:layout>
                <c:manualLayout>
                  <c:x val="0"/>
                  <c:y val="-4.223699778089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F84-4D69-A486-0E212FC26A32}"/>
                </c:ext>
              </c:extLst>
            </c:dLbl>
            <c:dLbl>
              <c:idx val="8"/>
              <c:layout>
                <c:manualLayout>
                  <c:x val="0"/>
                  <c:y val="-3.167774833567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F84-4D69-A486-0E212FC26A32}"/>
                </c:ext>
              </c:extLst>
            </c:dLbl>
            <c:dLbl>
              <c:idx val="9"/>
              <c:layout>
                <c:manualLayout>
                  <c:x val="-3.4434779307861776E-3"/>
                  <c:y val="8.09542457467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F84-4D69-A486-0E212FC26A32}"/>
                </c:ext>
              </c:extLst>
            </c:dLbl>
            <c:dLbl>
              <c:idx val="10"/>
              <c:layout>
                <c:manualLayout>
                  <c:x val="1.1478259769286136E-3"/>
                  <c:y val="-3.519749815074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F84-4D69-A486-0E212FC26A32}"/>
                </c:ext>
              </c:extLst>
            </c:dLbl>
            <c:dLbl>
              <c:idx val="11"/>
              <c:layout>
                <c:manualLayout>
                  <c:x val="-4.5913039077147911E-3"/>
                  <c:y val="6.3355496671342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F84-4D69-A486-0E212FC26A32}"/>
                </c:ext>
              </c:extLst>
            </c:dLbl>
            <c:dLbl>
              <c:idx val="12"/>
              <c:layout>
                <c:manualLayout>
                  <c:x val="0"/>
                  <c:y val="-7.0394996301491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F84-4D69-A486-0E212FC26A32}"/>
                </c:ext>
              </c:extLst>
            </c:dLbl>
            <c:dLbl>
              <c:idx val="13"/>
              <c:layout>
                <c:manualLayout>
                  <c:x val="1.1478259769286978E-3"/>
                  <c:y val="3.1677748335671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F84-4D69-A486-0E212FC26A32}"/>
                </c:ext>
              </c:extLst>
            </c:dLbl>
            <c:dLbl>
              <c:idx val="14"/>
              <c:layout>
                <c:manualLayout>
                  <c:x val="-4.5913039077149602E-3"/>
                  <c:y val="-5.9835746856267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F84-4D69-A486-0E212FC26A32}"/>
                </c:ext>
              </c:extLst>
            </c:dLbl>
            <c:dLbl>
              <c:idx val="15"/>
              <c:layout>
                <c:manualLayout>
                  <c:x val="-1.6834586520374201E-16"/>
                  <c:y val="5.2796247226118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F84-4D69-A486-0E212FC26A32}"/>
                </c:ext>
              </c:extLst>
            </c:dLbl>
            <c:dLbl>
              <c:idx val="16"/>
              <c:layout>
                <c:manualLayout>
                  <c:x val="0"/>
                  <c:y val="-6.687524648641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F84-4D69-A486-0E212FC26A32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CB1EBB4D-03C7-4C2A-84E5-4C04DA87B27A}" type="VALUE">
                      <a:rPr lang="en-US" sz="180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F84-4D69-A486-0E212FC26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Sheet2!$B$20:$S$20</c:f>
              <c:strCache>
                <c:ptCount val="18"/>
                <c:pt idx="0">
                  <c:v>Sept'14</c:v>
                </c:pt>
                <c:pt idx="1">
                  <c:v>July'15</c:v>
                </c:pt>
                <c:pt idx="2">
                  <c:v>Nov' 15</c:v>
                </c:pt>
                <c:pt idx="3">
                  <c:v>June' 16</c:v>
                </c:pt>
                <c:pt idx="4">
                  <c:v>Dec'16</c:v>
                </c:pt>
                <c:pt idx="5">
                  <c:v>June'17</c:v>
                </c:pt>
                <c:pt idx="6">
                  <c:v>Dec'17</c:v>
                </c:pt>
                <c:pt idx="7">
                  <c:v>March, 2018</c:v>
                </c:pt>
                <c:pt idx="8">
                  <c:v>Dec'18</c:v>
                </c:pt>
                <c:pt idx="9">
                  <c:v>July, 2019</c:v>
                </c:pt>
                <c:pt idx="10">
                  <c:v>Dec'19</c:v>
                </c:pt>
                <c:pt idx="11">
                  <c:v>June'21</c:v>
                </c:pt>
                <c:pt idx="12">
                  <c:v>Dec'21</c:v>
                </c:pt>
                <c:pt idx="13">
                  <c:v>June'22</c:v>
                </c:pt>
                <c:pt idx="14">
                  <c:v>Dec'22</c:v>
                </c:pt>
                <c:pt idx="15">
                  <c:v>May'23</c:v>
                </c:pt>
                <c:pt idx="16">
                  <c:v>March'24</c:v>
                </c:pt>
                <c:pt idx="17">
                  <c:v>Sept'25</c:v>
                </c:pt>
              </c:strCache>
            </c:strRef>
          </c:cat>
          <c:val>
            <c:numRef>
              <c:f>Sheet2!$B$28:$S$28</c:f>
              <c:numCache>
                <c:formatCode>###0.0</c:formatCode>
                <c:ptCount val="18"/>
                <c:pt idx="0">
                  <c:v>43.430785836437202</c:v>
                </c:pt>
                <c:pt idx="1">
                  <c:v>49.475749276654007</c:v>
                </c:pt>
                <c:pt idx="2">
                  <c:v>42.910029235275502</c:v>
                </c:pt>
                <c:pt idx="3">
                  <c:v>47.330045312563144</c:v>
                </c:pt>
                <c:pt idx="4">
                  <c:v>41.957142857142856</c:v>
                </c:pt>
                <c:pt idx="5">
                  <c:v>34.205648387477581</c:v>
                </c:pt>
                <c:pt idx="6">
                  <c:v>40.611856602906634</c:v>
                </c:pt>
                <c:pt idx="7">
                  <c:v>47.657142857142851</c:v>
                </c:pt>
                <c:pt idx="8">
                  <c:v>37.485714285714288</c:v>
                </c:pt>
                <c:pt idx="9">
                  <c:v>34.716525222539417</c:v>
                </c:pt>
                <c:pt idx="10">
                  <c:v>37.238475762496648</c:v>
                </c:pt>
                <c:pt idx="11">
                  <c:v>30.79019615828383</c:v>
                </c:pt>
                <c:pt idx="12">
                  <c:v>28.788132929968583</c:v>
                </c:pt>
                <c:pt idx="13">
                  <c:v>31.05594089789707</c:v>
                </c:pt>
                <c:pt idx="14">
                  <c:v>37.98718341176891</c:v>
                </c:pt>
                <c:pt idx="15">
                  <c:v>40.207337930767075</c:v>
                </c:pt>
                <c:pt idx="16">
                  <c:v>41.30935520559477</c:v>
                </c:pt>
                <c:pt idx="17">
                  <c:v>37.928571428571431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A-4014-A5BE-015719AF8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64624"/>
        <c:axId val="23370864"/>
      </c:lineChart>
      <c:catAx>
        <c:axId val="233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266B8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70864"/>
        <c:crosses val="autoZero"/>
        <c:auto val="1"/>
        <c:lblAlgn val="ctr"/>
        <c:lblOffset val="100"/>
        <c:noMultiLvlLbl val="0"/>
      </c:catAx>
      <c:valAx>
        <c:axId val="23370864"/>
        <c:scaling>
          <c:orientation val="minMax"/>
        </c:scaling>
        <c:delete val="1"/>
        <c:axPos val="l"/>
        <c:numFmt formatCode="###0.0" sourceLinked="1"/>
        <c:majorTickMark val="none"/>
        <c:minorTickMark val="none"/>
        <c:tickLblPos val="nextTo"/>
        <c:crossAx val="2336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0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6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0.6578</cdr:x>
      <cdr:y>0.5</cdr:y>
    </cdr:from>
    <cdr:to>
      <cdr:x>0.86991</cdr:x>
      <cdr:y>0.59308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8BB06250-824A-43DD-BEA6-E6952956B0F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685431" y="2839064"/>
          <a:ext cx="2478196" cy="52852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6092-8560-3E4A-8B96-8E4631D97CC7}" type="datetimeFigureOut">
              <a:rPr lang="x-none" smtClean="0"/>
              <a:t>16/10/2025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56383-6FAD-474E-A865-4F548D9C76B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711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622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9824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791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406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3786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668AB-F6A1-1DD7-E976-4C1545EB7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B4683F-684C-7BE8-7164-F79670173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0EB454-91FD-EDC4-D606-A727FBC00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CB3AC-F57B-B495-139D-D3560DB65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7946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9117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2584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372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6527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012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2196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0995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4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3849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5503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9791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3135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079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8602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0156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8394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34639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5575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7118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2784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5224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98925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4830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60463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0124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7899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077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5985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5027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623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277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0813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013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56383-6FAD-474E-A865-4F548D9C76BA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599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6" y="181907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2" y="1819079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6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5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011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3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8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80860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7" y="1281976"/>
            <a:ext cx="4759543" cy="4759543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2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20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6" y="4022253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8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5425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9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5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3" y="3120589"/>
            <a:ext cx="6481129" cy="1550691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9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9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9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306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8" y="982985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2" y="258388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7" y="1203769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2" y="1316154"/>
            <a:ext cx="456811" cy="39380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1" y="796622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1"/>
            <a:ext cx="290771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</p:spTree>
    <p:extLst>
      <p:ext uri="{BB962C8B-B14F-4D97-AF65-F5344CB8AC3E}">
        <p14:creationId xmlns:p14="http://schemas.microsoft.com/office/powerpoint/2010/main" val="156262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5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5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7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9058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24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2453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1375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9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1862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5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6" y="-293216"/>
            <a:ext cx="234813" cy="744443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8" y="-134682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8" y="425307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</p:spTree>
    <p:extLst>
      <p:ext uri="{BB962C8B-B14F-4D97-AF65-F5344CB8AC3E}">
        <p14:creationId xmlns:p14="http://schemas.microsoft.com/office/powerpoint/2010/main" val="154702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5"/>
            <a:ext cx="12192000" cy="6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2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4" y="291738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5"/>
            <a:ext cx="12192000" cy="6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8" y="1457403"/>
            <a:ext cx="2915575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6" y="2390854"/>
            <a:ext cx="2915575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6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6" y="1596206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8" y="4314903"/>
            <a:ext cx="2915575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1" y="4453706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5"/>
            <a:ext cx="12192000" cy="6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613447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6" y="181907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2" y="1819079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6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5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3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8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5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5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7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9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5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3" y="3120589"/>
            <a:ext cx="6481129" cy="1550691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9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9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9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2453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9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5" y="1518828"/>
            <a:ext cx="867444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5" y="2240639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3" y="2962449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7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50"/>
            <a:ext cx="1957012" cy="3534847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91" y="1627806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3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3" indent="0">
              <a:buNone/>
              <a:defRPr sz="2000"/>
            </a:lvl5pPr>
            <a:lvl6pPr marL="2285917" indent="0">
              <a:buNone/>
              <a:defRPr sz="2000"/>
            </a:lvl6pPr>
            <a:lvl7pPr marL="2743100" indent="0">
              <a:buNone/>
              <a:defRPr sz="2000"/>
            </a:lvl7pPr>
            <a:lvl8pPr marL="3200283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276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57051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9" y="1381363"/>
            <a:ext cx="2363007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9" y="1740802"/>
            <a:ext cx="2025659" cy="3511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2435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8" y="982985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2" y="258388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7" y="1203769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2" y="1316154"/>
            <a:ext cx="456811" cy="39380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1" y="796622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1"/>
            <a:ext cx="290771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348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8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50" indent="0">
              <a:buNone/>
              <a:defRPr sz="2800"/>
            </a:lvl2pPr>
            <a:lvl3pPr marL="914298" indent="0">
              <a:buNone/>
              <a:defRPr sz="2400"/>
            </a:lvl3pPr>
            <a:lvl4pPr marL="1371447" indent="0">
              <a:buNone/>
              <a:defRPr sz="2000"/>
            </a:lvl4pPr>
            <a:lvl5pPr marL="1828597" indent="0">
              <a:buNone/>
              <a:defRPr sz="2000"/>
            </a:lvl5pPr>
            <a:lvl6pPr marL="2285745" indent="0">
              <a:buNone/>
              <a:defRPr sz="2000"/>
            </a:lvl6pPr>
            <a:lvl7pPr marL="2742893" indent="0">
              <a:buNone/>
              <a:defRPr sz="2000"/>
            </a:lvl7pPr>
            <a:lvl8pPr marL="3200043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7" y="1281976"/>
            <a:ext cx="4759543" cy="4759543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2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20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6" y="4022253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8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9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5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6" y="-293216"/>
            <a:ext cx="234813" cy="744443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8" y="-134682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8" y="425307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</p:spTree>
    <p:extLst>
      <p:ext uri="{BB962C8B-B14F-4D97-AF65-F5344CB8AC3E}">
        <p14:creationId xmlns:p14="http://schemas.microsoft.com/office/powerpoint/2010/main" val="1902524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31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5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6" y="-293216"/>
            <a:ext cx="234813" cy="744443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8" y="-134682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8" y="425307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5"/>
            <a:ext cx="12192000" cy="653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123132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984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57051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9" y="1381363"/>
            <a:ext cx="2363007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9" y="1740802"/>
            <a:ext cx="2025659" cy="3511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4134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764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13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357051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54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14642" t="-15495" r="-1701" b="-5918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4" name="Group 25">
            <a:extLst>
              <a:ext uri="{FF2B5EF4-FFF2-40B4-BE49-F238E27FC236}">
                <a16:creationId xmlns:a16="http://schemas.microsoft.com/office/drawing/2014/main" id="{E9330B01-579F-424F-88B4-442B27C3FD1F}"/>
              </a:ext>
            </a:extLst>
          </p:cNvPr>
          <p:cNvGrpSpPr/>
          <p:nvPr userDrawn="1"/>
        </p:nvGrpSpPr>
        <p:grpSpPr>
          <a:xfrm>
            <a:off x="772509" y="1381363"/>
            <a:ext cx="2363007" cy="4388439"/>
            <a:chOff x="445712" y="1449040"/>
            <a:chExt cx="2113018" cy="3924176"/>
          </a:xfrm>
        </p:grpSpPr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DF5309E7-5C45-46FB-8D51-A79BC8804523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E17A469B-E2D7-46B6-963B-D630BC1E380D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13ED4751-67E3-44E4-99EF-78A49BB4607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8" name="Oval 22">
                <a:extLst>
                  <a:ext uri="{FF2B5EF4-FFF2-40B4-BE49-F238E27FC236}">
                    <a16:creationId xmlns:a16="http://schemas.microsoft.com/office/drawing/2014/main" id="{884763FA-F364-4A38-A2F7-1FDAC986ADF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9" name="Rounded Rectangle 23">
                <a:extLst>
                  <a:ext uri="{FF2B5EF4-FFF2-40B4-BE49-F238E27FC236}">
                    <a16:creationId xmlns:a16="http://schemas.microsoft.com/office/drawing/2014/main" id="{A03A78DF-3C97-40F0-8EAF-1ED4E050ACAA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9" y="1740802"/>
            <a:ext cx="2025659" cy="3511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8154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5" y="1518828"/>
            <a:ext cx="867444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5" y="2240639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3" y="2962449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7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50"/>
            <a:ext cx="1957012" cy="3534847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91" y="1627806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3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3" indent="0">
              <a:buNone/>
              <a:defRPr sz="2000"/>
            </a:lvl5pPr>
            <a:lvl6pPr marL="2285917" indent="0">
              <a:buNone/>
              <a:defRPr sz="2000"/>
            </a:lvl6pPr>
            <a:lvl7pPr marL="2743100" indent="0">
              <a:buNone/>
              <a:defRPr sz="2000"/>
            </a:lvl7pPr>
            <a:lvl8pPr marL="3200283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8193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8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50" indent="0">
              <a:buNone/>
              <a:defRPr sz="2800"/>
            </a:lvl2pPr>
            <a:lvl3pPr marL="914298" indent="0">
              <a:buNone/>
              <a:defRPr sz="2400"/>
            </a:lvl3pPr>
            <a:lvl4pPr marL="1371447" indent="0">
              <a:buNone/>
              <a:defRPr sz="2000"/>
            </a:lvl4pPr>
            <a:lvl5pPr marL="1828597" indent="0">
              <a:buNone/>
              <a:defRPr sz="2000"/>
            </a:lvl5pPr>
            <a:lvl6pPr marL="2285745" indent="0">
              <a:buNone/>
              <a:defRPr sz="2000"/>
            </a:lvl6pPr>
            <a:lvl7pPr marL="2742893" indent="0">
              <a:buNone/>
              <a:defRPr sz="2000"/>
            </a:lvl7pPr>
            <a:lvl8pPr marL="3200043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457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6" y="1819077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4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2" y="1819079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6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5" y="4396979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5355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3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8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0497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원형: 비어 있음 1">
            <a:extLst>
              <a:ext uri="{FF2B5EF4-FFF2-40B4-BE49-F238E27FC236}">
                <a16:creationId xmlns:a16="http://schemas.microsoft.com/office/drawing/2014/main" id="{43510F96-4E4D-4F6A-818D-E299E831CC01}"/>
              </a:ext>
            </a:extLst>
          </p:cNvPr>
          <p:cNvSpPr/>
          <p:nvPr userDrawn="1"/>
        </p:nvSpPr>
        <p:spPr>
          <a:xfrm>
            <a:off x="6392167" y="1281976"/>
            <a:ext cx="4759543" cy="4759543"/>
          </a:xfrm>
          <a:prstGeom prst="donut">
            <a:avLst>
              <a:gd name="adj" fmla="val 185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12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20" y="932350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6" y="4022253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8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9451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9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9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5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3" y="3120589"/>
            <a:ext cx="6481129" cy="1550691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9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9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9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38183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8" y="982985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3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2" y="258388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7" y="1203769"/>
            <a:ext cx="514809" cy="4438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2" y="1316154"/>
            <a:ext cx="456811" cy="39380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1" y="796622"/>
            <a:ext cx="392860" cy="33867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1"/>
            <a:ext cx="290771" cy="2506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99"/>
          </a:p>
        </p:txBody>
      </p:sp>
    </p:spTree>
    <p:extLst>
      <p:ext uri="{BB962C8B-B14F-4D97-AF65-F5344CB8AC3E}">
        <p14:creationId xmlns:p14="http://schemas.microsoft.com/office/powerpoint/2010/main" val="40156565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5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5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5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7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32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2237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662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24539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4675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321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4978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2" y="12348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3" y="1131594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9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24341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3444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2" y="1267731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6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2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10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199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5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161" indent="0" algn="ctr">
              <a:buNone/>
              <a:defRPr sz="1600"/>
            </a:lvl2pPr>
            <a:lvl3pPr marL="914321" indent="0" algn="ctr">
              <a:buNone/>
              <a:defRPr sz="1600"/>
            </a:lvl3pPr>
            <a:lvl4pPr marL="1371481" indent="0" algn="ctr">
              <a:buNone/>
              <a:defRPr sz="1600"/>
            </a:lvl4pPr>
            <a:lvl5pPr marL="1828641" indent="0" algn="ctr">
              <a:buNone/>
              <a:defRPr sz="1600"/>
            </a:lvl5pPr>
            <a:lvl6pPr marL="2285802" indent="0" algn="ctr">
              <a:buNone/>
              <a:defRPr sz="1600"/>
            </a:lvl6pPr>
            <a:lvl7pPr marL="2742963" indent="0" algn="ctr">
              <a:buNone/>
              <a:defRPr sz="1600"/>
            </a:lvl7pPr>
            <a:lvl8pPr marL="3200123" indent="0" algn="ctr">
              <a:buNone/>
              <a:defRPr sz="1600"/>
            </a:lvl8pPr>
            <a:lvl9pPr marL="365728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7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2366A47-1411-D245-AA71-87B8FF99B4A3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7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1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500F-3A49-9D40-B94D-C0C7544DD6C4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96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2" y="1267731"/>
            <a:ext cx="9576263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6"/>
            <a:ext cx="9296400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1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2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10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199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4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1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3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97A4778-7E71-FC4A-B544-A5ADB3FA42F2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61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1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1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E0C1-75FD-E946-85EA-1CBBFF2984A5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514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6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161" indent="0">
              <a:buNone/>
              <a:defRPr sz="19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1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9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6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161" indent="0">
              <a:buNone/>
              <a:defRPr sz="1900" b="1"/>
            </a:lvl2pPr>
            <a:lvl3pPr marL="914321" indent="0">
              <a:buNone/>
              <a:defRPr sz="1800" b="1"/>
            </a:lvl3pPr>
            <a:lvl4pPr marL="1371481" indent="0">
              <a:buNone/>
              <a:defRPr sz="1600" b="1"/>
            </a:lvl4pPr>
            <a:lvl5pPr marL="1828641" indent="0">
              <a:buNone/>
              <a:defRPr sz="1600" b="1"/>
            </a:lvl5pPr>
            <a:lvl6pPr marL="2285802" indent="0">
              <a:buNone/>
              <a:defRPr sz="1600" b="1"/>
            </a:lvl6pPr>
            <a:lvl7pPr marL="2742963" indent="0">
              <a:buNone/>
              <a:defRPr sz="1600" b="1"/>
            </a:lvl7pPr>
            <a:lvl8pPr marL="3200123" indent="0">
              <a:buNone/>
              <a:defRPr sz="1600" b="1"/>
            </a:lvl8pPr>
            <a:lvl9pPr marL="365728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27B-3A06-7644-BA8E-74629776B4FB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11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280A-7048-F64E-86AC-AA5C5C9770F6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041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2BE2-9221-3A4A-A86C-4535757E656F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603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5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237745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3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1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56E0-B46C-A643-89DB-E14110B02E1A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3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7" y="374905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43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463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237745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5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1" indent="0">
              <a:buNone/>
              <a:defRPr sz="2400"/>
            </a:lvl3pPr>
            <a:lvl4pPr marL="1371481" indent="0">
              <a:buNone/>
              <a:defRPr sz="2000"/>
            </a:lvl4pPr>
            <a:lvl5pPr marL="1828641" indent="0">
              <a:buNone/>
              <a:defRPr sz="2000"/>
            </a:lvl5pPr>
            <a:lvl6pPr marL="2285802" indent="0">
              <a:buNone/>
              <a:defRPr sz="2000"/>
            </a:lvl6pPr>
            <a:lvl7pPr marL="2742963" indent="0">
              <a:buNone/>
              <a:defRPr sz="2000"/>
            </a:lvl7pPr>
            <a:lvl8pPr marL="3200123" indent="0">
              <a:buNone/>
              <a:defRPr sz="2000"/>
            </a:lvl8pPr>
            <a:lvl9pPr marL="3657284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61" indent="0">
              <a:buNone/>
              <a:defRPr sz="1200"/>
            </a:lvl2pPr>
            <a:lvl3pPr marL="914321" indent="0">
              <a:buNone/>
              <a:defRPr sz="1000"/>
            </a:lvl3pPr>
            <a:lvl4pPr marL="1371481" indent="0">
              <a:buNone/>
              <a:defRPr sz="900"/>
            </a:lvl4pPr>
            <a:lvl5pPr marL="1828641" indent="0">
              <a:buNone/>
              <a:defRPr sz="900"/>
            </a:lvl5pPr>
            <a:lvl6pPr marL="2285802" indent="0">
              <a:buNone/>
              <a:defRPr sz="900"/>
            </a:lvl6pPr>
            <a:lvl7pPr marL="2742963" indent="0">
              <a:buNone/>
              <a:defRPr sz="900"/>
            </a:lvl7pPr>
            <a:lvl8pPr marL="3200123" indent="0">
              <a:buNone/>
              <a:defRPr sz="900"/>
            </a:lvl8pPr>
            <a:lvl9pPr marL="3657284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FF512CF-FE96-BC44-9956-58B69FB3F3BE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321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7" y="374905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8746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2854-2C45-EA45-B8C1-85DF5B9C28F9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822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115A7-2F5D-1442-9411-429FDBC95D0F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25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5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6" y="-293216"/>
            <a:ext cx="234813" cy="7444431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8" y="-134682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8" y="425307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</p:spTree>
    <p:extLst>
      <p:ext uri="{BB962C8B-B14F-4D97-AF65-F5344CB8AC3E}">
        <p14:creationId xmlns:p14="http://schemas.microsoft.com/office/powerpoint/2010/main" val="1669753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5796" y="4873507"/>
            <a:ext cx="12192000" cy="1988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5" y="1518828"/>
            <a:ext cx="8674447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5" y="2240639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3" y="2962449"/>
            <a:ext cx="7406569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5796" y="4347"/>
            <a:ext cx="12192000" cy="980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9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19" name="Rounded Rectangle 39">
            <a:extLst>
              <a:ext uri="{FF2B5EF4-FFF2-40B4-BE49-F238E27FC236}">
                <a16:creationId xmlns:a16="http://schemas.microsoft.com/office/drawing/2014/main" id="{8E77609A-C716-4CBD-BEA4-A609FE58474A}"/>
              </a:ext>
            </a:extLst>
          </p:cNvPr>
          <p:cNvSpPr/>
          <p:nvPr userDrawn="1"/>
        </p:nvSpPr>
        <p:spPr>
          <a:xfrm rot="2483232">
            <a:off x="-67621" y="1813627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99">
              <a:solidFill>
                <a:schemeClr val="tx1"/>
              </a:solidFill>
            </a:endParaRPr>
          </a:p>
        </p:txBody>
      </p: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3C36A55-5CA9-4DE6-9CF6-5BCA648BB917}"/>
              </a:ext>
            </a:extLst>
          </p:cNvPr>
          <p:cNvGrpSpPr/>
          <p:nvPr userDrawn="1"/>
        </p:nvGrpSpPr>
        <p:grpSpPr>
          <a:xfrm rot="20722853">
            <a:off x="1182415" y="1329450"/>
            <a:ext cx="1957012" cy="3534847"/>
            <a:chOff x="445712" y="1449040"/>
            <a:chExt cx="2113018" cy="3924176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E1E721D1-1CB8-4236-BB6B-28EEE4CFD708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6A5115FB-497D-4B6A-98E3-9881A4521F6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99"/>
            </a:p>
          </p:txBody>
        </p: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AFC36484-4A34-49A7-8E44-698758E5D86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5" name="Oval 22">
                <a:extLst>
                  <a:ext uri="{FF2B5EF4-FFF2-40B4-BE49-F238E27FC236}">
                    <a16:creationId xmlns:a16="http://schemas.microsoft.com/office/drawing/2014/main" id="{E2DA39FA-6830-4BE3-94A6-ED9AE21647B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  <p:sp>
            <p:nvSpPr>
              <p:cNvPr id="26" name="Rounded Rectangle 23">
                <a:extLst>
                  <a:ext uri="{FF2B5EF4-FFF2-40B4-BE49-F238E27FC236}">
                    <a16:creationId xmlns:a16="http://schemas.microsoft.com/office/drawing/2014/main" id="{DAA36B1E-0B62-4DE0-83A5-12E8EBB4F86D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99"/>
              </a:p>
            </p:txBody>
          </p:sp>
        </p:grpSp>
      </p:grp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70591" y="1627806"/>
            <a:ext cx="1786145" cy="29000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3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3" indent="0">
              <a:buNone/>
              <a:defRPr sz="2000"/>
            </a:lvl5pPr>
            <a:lvl6pPr marL="2285917" indent="0">
              <a:buNone/>
              <a:defRPr sz="2000"/>
            </a:lvl6pPr>
            <a:lvl7pPr marL="2743100" indent="0">
              <a:buNone/>
              <a:defRPr sz="2000"/>
            </a:lvl7pPr>
            <a:lvl8pPr marL="3200283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44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8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50" indent="0">
              <a:buNone/>
              <a:defRPr sz="2800"/>
            </a:lvl2pPr>
            <a:lvl3pPr marL="914298" indent="0">
              <a:buNone/>
              <a:defRPr sz="2400"/>
            </a:lvl3pPr>
            <a:lvl4pPr marL="1371447" indent="0">
              <a:buNone/>
              <a:defRPr sz="2000"/>
            </a:lvl4pPr>
            <a:lvl5pPr marL="1828597" indent="0">
              <a:buNone/>
              <a:defRPr sz="2000"/>
            </a:lvl5pPr>
            <a:lvl6pPr marL="2285745" indent="0">
              <a:buNone/>
              <a:defRPr sz="2000"/>
            </a:lvl6pPr>
            <a:lvl7pPr marL="2742893" indent="0">
              <a:buNone/>
              <a:defRPr sz="2000"/>
            </a:lvl7pPr>
            <a:lvl8pPr marL="3200043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2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</p:sldLayoutIdLst>
  <p:hf hdr="0" ftr="0" dt="0"/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4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5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7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3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9" r:id="rId3"/>
    <p:sldLayoutId id="2147483740" r:id="rId4"/>
    <p:sldLayoutId id="2147483732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  <p:sldLayoutId id="2147483733" r:id="rId17"/>
    <p:sldLayoutId id="2147483734" r:id="rId18"/>
    <p:sldLayoutId id="2147483748" r:id="rId19"/>
    <p:sldLayoutId id="2147483749" r:id="rId20"/>
    <p:sldLayoutId id="2147483752" r:id="rId21"/>
    <p:sldLayoutId id="2147483753" r:id="rId22"/>
    <p:sldLayoutId id="2147483755" r:id="rId23"/>
    <p:sldLayoutId id="2147484032" r:id="rId24"/>
    <p:sldLayoutId id="2147484066" r:id="rId25"/>
  </p:sldLayoutIdLst>
  <p:hf hdr="0" ftr="0" dt="0"/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4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5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7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3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  <p:sldLayoutId id="2147484046" r:id="rId15"/>
    <p:sldLayoutId id="2147484047" r:id="rId16"/>
    <p:sldLayoutId id="2147484048" r:id="rId17"/>
    <p:sldLayoutId id="2147484067" r:id="rId18"/>
  </p:sldLayoutIdLst>
  <p:hf hdr="0" ftr="0" dt="0"/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2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4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5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7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3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7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3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5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1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C99C14-BDA4-0144-BC89-3F0CE8A89CF1}" type="datetime1">
              <a:rPr lang="en-US" smtClean="0"/>
              <a:t>10/16/2025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0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hf hdr="0" ftr="0" dt="0"/>
  <p:txStyles>
    <p:titleStyle>
      <a:lvl1pPr algn="l" defTabSz="914321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64" indent="-182864" algn="l" defTabSz="914321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indent="-182864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57" indent="-182864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53" indent="-182864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049" indent="-182864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862" indent="-228580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836" indent="-228580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810" indent="-228580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784" indent="-228580" algn="l" defTabSz="914321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9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1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15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1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19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20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2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2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2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2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3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3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34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3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36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5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39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0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3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5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6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8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5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Relationship Id="rId5" Type="http://schemas.openxmlformats.org/officeDocument/2006/relationships/chart" Target="../charts/char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988011" y="3976945"/>
            <a:ext cx="496647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GB" altLang="ko-KR" sz="4000" b="1" spc="300" dirty="0">
              <a:solidFill>
                <a:schemeClr val="tx2"/>
              </a:solidFill>
              <a:cs typeface="Arial" pitchFamily="34" charset="0"/>
            </a:endParaRPr>
          </a:p>
          <a:p>
            <a:endParaRPr lang="ko-KR" altLang="en-US" sz="4000" b="1" spc="3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AD87ED-319C-2A45-816F-DF3034B07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A white and blue text on a white background&#10;&#10;AI-generated content may be incorrect.">
            <a:extLst>
              <a:ext uri="{FF2B5EF4-FFF2-40B4-BE49-F238E27FC236}">
                <a16:creationId xmlns:a16="http://schemas.microsoft.com/office/drawing/2014/main" id="{94EEEBFE-8245-6553-E927-01769635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924" y="0"/>
            <a:ext cx="15665847" cy="699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918454-9D38-F6E5-F231-650269B41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908" y="0"/>
            <a:ext cx="13524101" cy="699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BEFFAB0E-2895-FE6F-3888-212917131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72A74-630E-2141-AFAD-2E1079306AB1}"/>
              </a:ext>
            </a:extLst>
          </p:cNvPr>
          <p:cNvSpPr/>
          <p:nvPr/>
        </p:nvSpPr>
        <p:spPr>
          <a:xfrm>
            <a:off x="8570427" y="4202970"/>
            <a:ext cx="3184848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1351" dirty="0">
                <a:cs typeface="Times New Roman" panose="02020603050405020304" pitchFamily="18" charset="0"/>
              </a:rPr>
              <a:t>.</a:t>
            </a:r>
            <a:endParaRPr lang="sr-Latn-CS" sz="1351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EEE7A-3D99-574D-9E7B-321E06C8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34159-8614-BE44-5426-A530289E0A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5959402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76256"/>
              </p:ext>
            </p:extLst>
          </p:nvPr>
        </p:nvGraphicFramePr>
        <p:xfrm>
          <a:off x="563802" y="2127063"/>
          <a:ext cx="11064395" cy="360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07AC6CB-9985-426E-226E-D6EB567C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745"/>
            <a:ext cx="11983711" cy="1371600"/>
          </a:xfrm>
        </p:spPr>
        <p:txBody>
          <a:bodyPr>
            <a:noAutofit/>
          </a:bodyPr>
          <a:lstStyle/>
          <a:p>
            <a:pPr algn="ctr"/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Trust in political institutions: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ME" sz="3600" b="1" dirty="0" smtClean="0">
                <a:solidFill>
                  <a:schemeClr val="accent2">
                    <a:lumMod val="50000"/>
                  </a:schemeClr>
                </a:solidFill>
              </a:rPr>
              <a:t>Average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Government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, Pre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sident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sr-Latn-ME" sz="3600" b="1" dirty="0" smtClean="0">
                <a:solidFill>
                  <a:schemeClr val="accent2">
                    <a:lumMod val="50000"/>
                  </a:schemeClr>
                </a:solidFill>
              </a:rPr>
              <a:t>Parliament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sr-Latn-ME" sz="3600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lice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sr-Latn-ME" sz="3600" b="1" dirty="0" smtClean="0">
                <a:solidFill>
                  <a:schemeClr val="accent2">
                    <a:lumMod val="50000"/>
                  </a:schemeClr>
                </a:solidFill>
              </a:rPr>
              <a:t>army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judiciary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and political parties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– trend (%)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5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94">
              <a:srgbClr val="266B8E"/>
            </a:gs>
            <a:gs pos="92308">
              <a:schemeClr val="bg1"/>
            </a:gs>
            <a:gs pos="19000">
              <a:srgbClr val="266B8E"/>
            </a:gs>
            <a:gs pos="40000">
              <a:srgbClr val="2A779F"/>
            </a:gs>
            <a:gs pos="57000">
              <a:srgbClr val="2F89B9"/>
            </a:gs>
            <a:gs pos="80000">
              <a:srgbClr val="A7A9A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8C34A3EF-7154-7320-E903-210AB2F62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A6F13-B364-8047-B14F-7BC8449B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C3A793-8AB2-85E2-CA79-02EEF3F00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6055652"/>
            <a:ext cx="2102806" cy="77836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01546"/>
              </p:ext>
            </p:extLst>
          </p:nvPr>
        </p:nvGraphicFramePr>
        <p:xfrm>
          <a:off x="654398" y="-108156"/>
          <a:ext cx="12304517" cy="728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2EB0E06-E812-EB89-F5AF-EEC36AE8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523" y="290946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Average rating for politicians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from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1 </a:t>
            </a:r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to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5)</a:t>
            </a:r>
            <a:r>
              <a:rPr lang="en-GB" b="1" dirty="0">
                <a:solidFill>
                  <a:schemeClr val="tx2"/>
                </a:solidFill>
              </a:rPr>
              <a:t/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b="1" dirty="0">
                <a:solidFill>
                  <a:schemeClr val="tx2"/>
                </a:solidFill>
              </a:rPr>
              <a:t/>
            </a:r>
            <a:br>
              <a:rPr lang="en-GB" b="1" dirty="0">
                <a:solidFill>
                  <a:schemeClr val="tx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2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BD2233EC-7282-A8C0-9E37-42BCA8F3F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61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66742-BEB1-A24D-BD1B-E15CE81F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814B02-6549-E4C9-5F63-036F862C0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6261916"/>
            <a:ext cx="2102806" cy="77836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266362"/>
              </p:ext>
            </p:extLst>
          </p:nvPr>
        </p:nvGraphicFramePr>
        <p:xfrm>
          <a:off x="0" y="963561"/>
          <a:ext cx="11932920" cy="589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A3B721EF-90E5-F7BA-47D9-4E4CBA83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75" y="236610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Share of Highest Rating (5) for Politicians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en-GB" b="1" dirty="0">
                <a:solidFill>
                  <a:schemeClr val="tx2"/>
                </a:solidFill>
              </a:rPr>
              <a:t/>
            </a:r>
            <a:br>
              <a:rPr lang="en-GB" b="1" dirty="0">
                <a:solidFill>
                  <a:schemeClr val="tx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62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5DCD2E31-EAC1-C253-095E-32A8F6A19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1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66742-BEB1-A24D-BD1B-E15CE81F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814B02-6549-E4C9-5F63-036F862C07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810" y="6173045"/>
            <a:ext cx="2102806" cy="778360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122540"/>
              </p:ext>
            </p:extLst>
          </p:nvPr>
        </p:nvGraphicFramePr>
        <p:xfrm>
          <a:off x="7148052" y="1052656"/>
          <a:ext cx="5202808" cy="507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0D5F7E5-29B2-C975-740D-F7EB2471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-69045"/>
            <a:ext cx="11926529" cy="1371600"/>
          </a:xfrm>
        </p:spPr>
        <p:txBody>
          <a:bodyPr>
            <a:normAutofit/>
          </a:bodyPr>
          <a:lstStyle/>
          <a:p>
            <a:pPr algn="ctr"/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Share of Highest Rating 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(5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sr-Latn-BA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sr-Latn-BA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Difference -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ME" sz="3600" b="1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sr-Latn-ME" sz="3600" b="1" dirty="0" smtClean="0">
                <a:solidFill>
                  <a:schemeClr val="accent2">
                    <a:lumMod val="50000"/>
                  </a:schemeClr>
                </a:solidFill>
              </a:rPr>
              <a:t>eptembar 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202</a:t>
            </a:r>
            <a:r>
              <a:rPr lang="sr-Latn-ME" sz="3600" b="1" dirty="0" smtClean="0">
                <a:solidFill>
                  <a:schemeClr val="accent2">
                    <a:lumMod val="50000"/>
                  </a:schemeClr>
                </a:solidFill>
              </a:rPr>
              <a:t>5 and May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202</a:t>
            </a:r>
            <a:r>
              <a:rPr lang="sr-Latn-ME" sz="3600" b="1" dirty="0">
                <a:solidFill>
                  <a:schemeClr val="accent2">
                    <a:lumMod val="50000"/>
                  </a:schemeClr>
                </a:solidFill>
              </a:rPr>
              <a:t>4.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-%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335125"/>
              </p:ext>
            </p:extLst>
          </p:nvPr>
        </p:nvGraphicFramePr>
        <p:xfrm>
          <a:off x="225124" y="1384011"/>
          <a:ext cx="7099908" cy="529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411402"/>
              </p:ext>
            </p:extLst>
          </p:nvPr>
        </p:nvGraphicFramePr>
        <p:xfrm>
          <a:off x="6279461" y="1052656"/>
          <a:ext cx="6376996" cy="562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50064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59B37B22-00AA-A863-1499-F866BD04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D2C183-C890-F843-8CEF-656589D9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E2861A-840A-5BCB-3382-487301EB1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EA268E1-A067-CF1B-95FD-3B31C743D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01" y="-14224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Rating of the ministries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92585"/>
              </p:ext>
            </p:extLst>
          </p:nvPr>
        </p:nvGraphicFramePr>
        <p:xfrm>
          <a:off x="186813" y="719543"/>
          <a:ext cx="12005187" cy="600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414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71E7E3-2041-33F4-08AC-A229270B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5214EE98-6FB0-494E-7DF9-D783FFFA5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7E229-C695-0E36-D2D8-B23B5247BEB4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3D35D4-9B30-5DD8-C952-C0E41E0ABE5C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A5F48-65D4-5CA4-5291-403AF5F7E6D7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8566F-9188-0761-8606-1C863B78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51EC6E-EAA4-6EFC-A269-D2135E52F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1F5B2F-8DAF-2013-1663-3F81919D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0946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ating of the political parties</a:t>
            </a:r>
            <a:b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2200" b="1" dirty="0" smtClean="0">
                <a:solidFill>
                  <a:schemeClr val="tx2"/>
                </a:solidFill>
              </a:rPr>
              <a:t>If  parliamentary elections were held next week, which party would you vote for? </a:t>
            </a:r>
            <a:r>
              <a:rPr lang="hr-HR" sz="2200" b="1" dirty="0">
                <a:solidFill>
                  <a:schemeClr val="tx2"/>
                </a:solidFill>
              </a:rPr>
              <a:t>(% </a:t>
            </a:r>
            <a:r>
              <a:rPr lang="hr-HR" sz="2200" b="1" dirty="0" smtClean="0">
                <a:solidFill>
                  <a:schemeClr val="tx2"/>
                </a:solidFill>
              </a:rPr>
              <a:t>of affiliated)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8FB61D-55BE-DE3A-6057-9ABA09769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929746"/>
              </p:ext>
            </p:extLst>
          </p:nvPr>
        </p:nvGraphicFramePr>
        <p:xfrm>
          <a:off x="249382" y="1179871"/>
          <a:ext cx="11683538" cy="567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2509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1FAD9AAB-D8E8-9782-E8CA-7278B285B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2904"/>
            <a:ext cx="12192000" cy="6980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AE500-EBCE-A043-89E0-F16673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61680E-81C8-BE04-4259-CE2AA647D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6" y="6123709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D1A3EF-1516-BA34-FED6-128CE654A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031593"/>
              </p:ext>
            </p:extLst>
          </p:nvPr>
        </p:nvGraphicFramePr>
        <p:xfrm>
          <a:off x="-1" y="727587"/>
          <a:ext cx="12308841" cy="617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3052DD6-04E7-1CBA-4AFD-895CBF04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208401"/>
            <a:ext cx="11957168" cy="117637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If parliamentary elections were held next week, which party would you vote fore? (</a:t>
            </a:r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above</a:t>
            </a:r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  <a:t>% - trend)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BD1A3EF-1516-BA34-FED6-128CE654A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680356"/>
              </p:ext>
            </p:extLst>
          </p:nvPr>
        </p:nvGraphicFramePr>
        <p:xfrm>
          <a:off x="0" y="1184909"/>
          <a:ext cx="12075155" cy="567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6093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185D853D-85EF-33D4-BEC6-6B9EB0F40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40" y="6079639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B39CD0-5D5B-C6D2-6CCB-2ADCD487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0" y="-162466"/>
            <a:ext cx="10058400" cy="1371600"/>
          </a:xfrm>
        </p:spPr>
        <p:txBody>
          <a:bodyPr>
            <a:normAutofit/>
          </a:bodyPr>
          <a:lstStyle/>
          <a:p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Internal po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licy priorities</a:t>
            </a:r>
            <a:r>
              <a:rPr lang="sr-Latn-ME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r-Latn-ME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134003"/>
              </p:ext>
            </p:extLst>
          </p:nvPr>
        </p:nvGraphicFramePr>
        <p:xfrm>
          <a:off x="125260" y="739770"/>
          <a:ext cx="12066740" cy="602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5064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A984A62D-F0D9-71C5-B260-E5A2C1B62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755" y="6034739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BE6547-C528-56F5-331D-D0EA6A4A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9" y="642595"/>
            <a:ext cx="1056476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Internal – political orientation </a:t>
            </a:r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435909"/>
              </p:ext>
            </p:extLst>
          </p:nvPr>
        </p:nvGraphicFramePr>
        <p:xfrm>
          <a:off x="1" y="854393"/>
          <a:ext cx="12438344" cy="5757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118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1929C737-EE6F-3652-4AE7-180149814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819"/>
            <a:ext cx="12192000" cy="6985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23" y="6034739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9E7706-C3A5-03D2-1BE7-6BA2E724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7" y="198965"/>
            <a:ext cx="1083023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Po</a:t>
            </a:r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sitive/negative changes in the previous period</a:t>
            </a:r>
            <a:r>
              <a:rPr lang="sr-Latn-BA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AA762E1-62E0-B084-BA8E-ECB7F55CA5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037081"/>
              </p:ext>
            </p:extLst>
          </p:nvPr>
        </p:nvGraphicFramePr>
        <p:xfrm>
          <a:off x="383459" y="1248697"/>
          <a:ext cx="11218670" cy="505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413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7B1DBBDE-33B2-F497-3143-020CBACEC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A6DB80-949E-6F44-B762-4C5DF75BCE53}"/>
              </a:ext>
            </a:extLst>
          </p:cNvPr>
          <p:cNvSpPr txBox="1"/>
          <p:nvPr/>
        </p:nvSpPr>
        <p:spPr>
          <a:xfrm>
            <a:off x="9601203" y="1828800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2BAC41-815E-414C-86AF-2ED72483ED9E}"/>
              </a:ext>
            </a:extLst>
          </p:cNvPr>
          <p:cNvSpPr/>
          <p:nvPr/>
        </p:nvSpPr>
        <p:spPr>
          <a:xfrm>
            <a:off x="5971607" y="3244336"/>
            <a:ext cx="23275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35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3741FB-5335-6340-83D0-D00810408481}"/>
              </a:ext>
            </a:extLst>
          </p:cNvPr>
          <p:cNvSpPr/>
          <p:nvPr/>
        </p:nvSpPr>
        <p:spPr>
          <a:xfrm>
            <a:off x="5971607" y="3244336"/>
            <a:ext cx="23275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35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7B428-0FE1-4640-9AB7-B20508A0FB64}"/>
              </a:ext>
            </a:extLst>
          </p:cNvPr>
          <p:cNvSpPr/>
          <p:nvPr/>
        </p:nvSpPr>
        <p:spPr>
          <a:xfrm>
            <a:off x="5971607" y="3244336"/>
            <a:ext cx="232756" cy="300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35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D92676-2002-D140-A7BD-E0BC924FF54D}"/>
              </a:ext>
            </a:extLst>
          </p:cNvPr>
          <p:cNvSpPr txBox="1"/>
          <p:nvPr/>
        </p:nvSpPr>
        <p:spPr>
          <a:xfrm>
            <a:off x="446367" y="1359313"/>
            <a:ext cx="1083187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000" i="0" dirty="0">
                <a:solidFill>
                  <a:srgbClr val="231F20"/>
                </a:solidFill>
                <a:latin typeface="Verdana" panose="020B0604030504040204" pitchFamily="34" charset="0"/>
              </a:rPr>
              <a:t> </a:t>
            </a:r>
            <a:r>
              <a:rPr lang="sr-Latn-BA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The sample is representative for all citizens over 18 years old</a:t>
            </a: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en-US" altLang="en-US" sz="2200" i="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CS" altLang="en-US" sz="2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Total of 1006 respondents participated in the research survey</a:t>
            </a: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sr-Latn-CS" altLang="en-US" sz="2200" i="0" dirty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CS" altLang="en-US" sz="2200" i="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Sample is double stratified with random selection of respondants within the find enumeration areas.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Standard statistical error is </a:t>
            </a:r>
            <a:r>
              <a:rPr lang="sr-Latn-CS" altLang="en-US" sz="2200" b="1" i="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+/-</a:t>
            </a:r>
            <a:r>
              <a:rPr lang="sr-Latn-CS" altLang="en-US" sz="2200" b="1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3</a:t>
            </a:r>
            <a:r>
              <a:rPr lang="en-US" altLang="en-US" sz="2200" b="1" i="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.01</a:t>
            </a:r>
            <a:r>
              <a:rPr lang="sr-Latn-CS" altLang="en-US" sz="2200" b="1" i="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%</a:t>
            </a:r>
            <a:r>
              <a:rPr lang="sr-Latn-CS" altLang="en-US" sz="2200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sr-Latn-CS" altLang="en-US" sz="220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for the appearances with incidents of </a:t>
            </a: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50</a:t>
            </a:r>
            <a:r>
              <a:rPr lang="sr-Latn-CS" altLang="en-US" sz="2200" i="0" dirty="0">
                <a:solidFill>
                  <a:srgbClr val="002060"/>
                </a:solidFill>
                <a:latin typeface="Verdana" panose="020B0604030504040204" pitchFamily="34" charset="0"/>
              </a:rPr>
              <a:t>% </a:t>
            </a: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with interval of trust of </a:t>
            </a:r>
            <a:r>
              <a:rPr lang="sr-Latn-CS" altLang="en-US" sz="2200" i="0" dirty="0">
                <a:solidFill>
                  <a:srgbClr val="002060"/>
                </a:solidFill>
                <a:latin typeface="Verdana" panose="020B0604030504040204" pitchFamily="34" charset="0"/>
              </a:rPr>
              <a:t>95%.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CS" altLang="en-US" sz="2200" i="0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Poststratification was perfomed by gender/sex, age and national affiliation. 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Research was conducted in the period from </a:t>
            </a:r>
            <a:r>
              <a:rPr lang="en-US" altLang="en-US" sz="2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25</a:t>
            </a:r>
            <a:r>
              <a:rPr lang="sr-Latn-BA" altLang="en-US" sz="2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th of September </a:t>
            </a:r>
            <a:r>
              <a:rPr lang="sr-Latn-ME" altLang="en-US" sz="2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to </a:t>
            </a:r>
            <a:r>
              <a:rPr lang="sr-Latn-ME" altLang="en-US" sz="2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6</a:t>
            </a:r>
            <a:r>
              <a:rPr lang="sr-Latn-ME" altLang="en-US" sz="2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th</a:t>
            </a:r>
            <a:r>
              <a:rPr lang="sr-Latn-CS" altLang="en-US" sz="2200" b="1" i="0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sr-Latn-BA" altLang="en-US" sz="2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October of </a:t>
            </a:r>
            <a:r>
              <a:rPr lang="sr-Latn-CS" altLang="en-US" sz="2200" i="0" dirty="0" smtClean="0">
                <a:solidFill>
                  <a:srgbClr val="002060"/>
                </a:solidFill>
                <a:latin typeface="Verdana" panose="020B0604030504040204" pitchFamily="34" charset="0"/>
              </a:rPr>
              <a:t>202</a:t>
            </a:r>
            <a:r>
              <a:rPr lang="en-US" altLang="en-US" sz="2200" dirty="0">
                <a:solidFill>
                  <a:srgbClr val="002060"/>
                </a:solidFill>
                <a:latin typeface="Verdana" panose="020B0604030504040204" pitchFamily="34" charset="0"/>
              </a:rPr>
              <a:t>5</a:t>
            </a:r>
            <a:r>
              <a:rPr lang="sr-Latn-ME" altLang="en-US" sz="2200" dirty="0" smtClean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en-US" altLang="en-US" sz="2200" i="0" dirty="0">
              <a:solidFill>
                <a:srgbClr val="002060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32F1CE-AB78-569C-7F81-E10295510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33" y="184887"/>
            <a:ext cx="2316153" cy="857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20F673-4229-9616-48BF-4C56371ADA20}"/>
              </a:ext>
            </a:extLst>
          </p:cNvPr>
          <p:cNvSpPr txBox="1"/>
          <p:nvPr/>
        </p:nvSpPr>
        <p:spPr>
          <a:xfrm>
            <a:off x="835742" y="494991"/>
            <a:ext cx="61746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sr-Latn-CS" altLang="en-US" sz="3200" b="1" dirty="0" smtClean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</a:rPr>
              <a:t>Sample</a:t>
            </a:r>
            <a:endParaRPr lang="sr-Latn-CS" altLang="en-US" sz="3200" b="1" i="0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1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9A601B96-00F0-A323-9BEE-4B3D95776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358" y="6034739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B9D5677-A386-0A87-7044-22F8821D1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8568456"/>
              </p:ext>
            </p:extLst>
          </p:nvPr>
        </p:nvGraphicFramePr>
        <p:xfrm>
          <a:off x="409636" y="1472242"/>
          <a:ext cx="11426763" cy="433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B26A29A-45B3-1A49-B435-A18BAF60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177867"/>
            <a:ext cx="11726443" cy="246896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sz="4000" b="1" dirty="0" smtClean="0">
                <a:solidFill>
                  <a:schemeClr val="tx2"/>
                </a:solidFill>
              </a:rPr>
              <a:t>Current concerns of the citizens about important questions</a:t>
            </a:r>
            <a:r>
              <a:rPr lang="sr-Latn-ME" sz="4000" b="1" dirty="0" smtClean="0">
                <a:solidFill>
                  <a:schemeClr val="tx2"/>
                </a:solidFill>
              </a:rPr>
              <a:t> </a:t>
            </a:r>
            <a:r>
              <a:rPr lang="hr-HR" sz="4000" b="1" dirty="0" smtClean="0">
                <a:solidFill>
                  <a:schemeClr val="tx2"/>
                </a:solidFill>
              </a:rPr>
              <a:t>- </a:t>
            </a:r>
            <a:r>
              <a:rPr lang="hr-HR" sz="4000" b="1" dirty="0">
                <a:solidFill>
                  <a:schemeClr val="tx2"/>
                </a:solidFill>
              </a:rPr>
              <a:t>%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0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C1F10E30-27B0-1C9A-B661-7DA996386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87" y="6055652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A7EE05-7D02-D754-A4EA-7122DB43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Concerns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trend </a:t>
            </a: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b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1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183542"/>
              </p:ext>
            </p:extLst>
          </p:nvPr>
        </p:nvGraphicFramePr>
        <p:xfrm>
          <a:off x="216310" y="1219895"/>
          <a:ext cx="12368980" cy="5413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46595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DC7D5FC1-8FB2-47C6-463D-36B87FC7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6" y="6079640"/>
            <a:ext cx="2102806" cy="778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4B52374-6CEC-A6CD-5F35-7C675E40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42803"/>
            <a:ext cx="10058400" cy="107139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How would you rate the current situation compared to the time when DPS was in power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659486"/>
              </p:ext>
            </p:extLst>
          </p:nvPr>
        </p:nvGraphicFramePr>
        <p:xfrm>
          <a:off x="1" y="1219896"/>
          <a:ext cx="12061370" cy="536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677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2697A7FD-F0C1-5B0E-CFF7-826757E1B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21" y="6024811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DB1F2B-EBE2-34B8-B8CE-3CC94929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965"/>
            <a:ext cx="1196926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How do you rate the stability of the Government of Milojko Spajić?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1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90420"/>
              </p:ext>
            </p:extLst>
          </p:nvPr>
        </p:nvGraphicFramePr>
        <p:xfrm>
          <a:off x="1" y="783771"/>
          <a:ext cx="11932920" cy="607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36376"/>
              </p:ext>
            </p:extLst>
          </p:nvPr>
        </p:nvGraphicFramePr>
        <p:xfrm>
          <a:off x="-1" y="860163"/>
          <a:ext cx="12062565" cy="594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4335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BD98400F-5BCC-099B-BF73-74E10E1FD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399" y="5969018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CBF2469-7FE5-5122-62F6-576AA51B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4" y="19375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Do you support the reconstruction of the Government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1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84624"/>
              </p:ext>
            </p:extLst>
          </p:nvPr>
        </p:nvGraphicFramePr>
        <p:xfrm>
          <a:off x="0" y="1565359"/>
          <a:ext cx="5613400" cy="501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632973"/>
              </p:ext>
            </p:extLst>
          </p:nvPr>
        </p:nvGraphicFramePr>
        <p:xfrm>
          <a:off x="138547" y="776614"/>
          <a:ext cx="5172237" cy="627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1F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758171"/>
              </p:ext>
            </p:extLst>
          </p:nvPr>
        </p:nvGraphicFramePr>
        <p:xfrm>
          <a:off x="5613400" y="915956"/>
          <a:ext cx="6319520" cy="528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2284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0FC5718E-3529-B1CB-59E6-D6E05192F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57" y="6113710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A9110A-987D-31FD-1F25-5E31DDF8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77" y="282849"/>
            <a:ext cx="1146628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Do you think early parliamentary elections should be held? - %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2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482442"/>
              </p:ext>
            </p:extLst>
          </p:nvPr>
        </p:nvGraphicFramePr>
        <p:xfrm>
          <a:off x="-60960" y="277092"/>
          <a:ext cx="6260735" cy="712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2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91763"/>
              </p:ext>
            </p:extLst>
          </p:nvPr>
        </p:nvGraphicFramePr>
        <p:xfrm>
          <a:off x="5762171" y="1252268"/>
          <a:ext cx="6097451" cy="502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43420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68C101C-B990-12B2-7BDC-7C2556572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5961683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8574F7D-C117-F2E7-8127-6CC652E4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595"/>
            <a:ext cx="1207588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2">
                    <a:lumMod val="50000"/>
                  </a:schemeClr>
                </a:solidFill>
              </a:rPr>
              <a:t>There are opinions that the Serbian Orthodox Church has an influence on political circumstances and political issues in Montenegro. What is your opinion on that? - %”</a:t>
            </a: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2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943996"/>
              </p:ext>
            </p:extLst>
          </p:nvPr>
        </p:nvGraphicFramePr>
        <p:xfrm>
          <a:off x="0" y="1662546"/>
          <a:ext cx="12191999" cy="5077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52580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57CE3F3D-154E-0FD7-3086-2137A444E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6" y="6014143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6FB849A-B5CF-4001-CD65-6749198F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911248"/>
            <a:ext cx="11802291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There are some opinions that Serbia and its Government have an influence on the politics of Montenegro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. What is your opinion about that?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2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759652"/>
              </p:ext>
            </p:extLst>
          </p:nvPr>
        </p:nvGraphicFramePr>
        <p:xfrm>
          <a:off x="746448" y="1662546"/>
          <a:ext cx="11077633" cy="5162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8876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6E5C4345-46BA-3D3F-CA2C-317C81F22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50" y="6055018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4FB934-69BB-17E1-E107-6DCB2624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9" y="120019"/>
            <a:ext cx="11829142" cy="13716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chemeClr val="accent2">
                    <a:lumMod val="50000"/>
                  </a:schemeClr>
                </a:solidFill>
              </a:rPr>
              <a:t>The Second World War ended a long time ago. Who were, in your opinion, the real fighters against fascism?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489099"/>
              </p:ext>
            </p:extLst>
          </p:nvPr>
        </p:nvGraphicFramePr>
        <p:xfrm>
          <a:off x="181428" y="1315232"/>
          <a:ext cx="12010571" cy="551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11717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D4B65A73-26A3-8DDE-3D98-634693CD7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6" y="6079640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67DD4D-F15A-248D-DD94-88EB36B8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642595"/>
            <a:ext cx="12046857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Recently a monument to Pavle Đurišić was constructed, and there was a lot of problems about that in the general public. What is your opinion about it?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2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800590"/>
              </p:ext>
            </p:extLst>
          </p:nvPr>
        </p:nvGraphicFramePr>
        <p:xfrm>
          <a:off x="1" y="1415441"/>
          <a:ext cx="12192000" cy="5507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001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AA1D9190-3660-C318-94E2-658A2A35E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989"/>
            <a:ext cx="12192000" cy="4760021"/>
          </a:xfrm>
          <a:prstGeom prst="rect">
            <a:avLst/>
          </a:prstGeom>
        </p:spPr>
      </p:pic>
      <p:pic>
        <p:nvPicPr>
          <p:cNvPr id="3" name="Picture 2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2FBE3F12-F9B8-8A61-83A6-53EEE5629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55" y="1"/>
            <a:ext cx="11991375" cy="67451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15906-47B7-9246-933D-A11CA95308E6}"/>
              </a:ext>
            </a:extLst>
          </p:cNvPr>
          <p:cNvSpPr/>
          <p:nvPr/>
        </p:nvSpPr>
        <p:spPr>
          <a:xfrm>
            <a:off x="6888484" y="2907373"/>
            <a:ext cx="4710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2A1C397-4AF5-FCD9-5D67-B16017D0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03" y="196100"/>
            <a:ext cx="11939445" cy="1371600"/>
          </a:xfrm>
        </p:spPr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chemeClr val="accent2">
                    <a:lumMod val="50000"/>
                  </a:schemeClr>
                </a:solidFill>
              </a:rPr>
              <a:t>Gener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ally, Montenegro is moving </a:t>
            </a:r>
            <a:r>
              <a:rPr lang="hr-HR" sz="3600" b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x-none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x-none" sz="36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425DC-7386-5740-B811-DB5D0A31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0BC442-6C48-A45B-FFCA-824E7BF3C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D3CF23-0A30-3C63-3801-3788FCC20096}"/>
              </a:ext>
            </a:extLst>
          </p:cNvPr>
          <p:cNvSpPr txBox="1"/>
          <p:nvPr/>
        </p:nvSpPr>
        <p:spPr>
          <a:xfrm>
            <a:off x="12119212" y="1583140"/>
            <a:ext cx="184731" cy="369332"/>
          </a:xfrm>
          <a:prstGeom prst="rect">
            <a:avLst/>
          </a:prstGeom>
          <a:noFill/>
          <a:ln>
            <a:solidFill>
              <a:srgbClr val="266B8E"/>
            </a:solidFill>
          </a:ln>
        </p:spPr>
        <p:txBody>
          <a:bodyPr wrap="none" rtlCol="0">
            <a:spAutoFit/>
          </a:bodyPr>
          <a:lstStyle/>
          <a:p>
            <a:endParaRPr lang="en-ME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89808"/>
              </p:ext>
            </p:extLst>
          </p:nvPr>
        </p:nvGraphicFramePr>
        <p:xfrm>
          <a:off x="471948" y="1371600"/>
          <a:ext cx="10722525" cy="424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D48094F-EB01-7B04-F0C9-682F7FE829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557305"/>
              </p:ext>
            </p:extLst>
          </p:nvPr>
        </p:nvGraphicFramePr>
        <p:xfrm>
          <a:off x="1142276" y="1979792"/>
          <a:ext cx="9790537" cy="380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7663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79F869D9-AF0D-D514-489E-01C3142F5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6109818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413C0B2-D532-8DAB-81EF-B8ADA713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9368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How do you rate the reaction of the state of Montenegro to the construction of this monument?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2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103984"/>
              </p:ext>
            </p:extLst>
          </p:nvPr>
        </p:nvGraphicFramePr>
        <p:xfrm>
          <a:off x="175364" y="1366669"/>
          <a:ext cx="11574050" cy="521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91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F6112F15-A730-D2D8-CD7D-CF61E07E3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13300-332E-254D-9A21-1CD37525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F85D70-BDDD-9E79-B5B3-BF19D8C1A2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09" y="5632705"/>
            <a:ext cx="2102806" cy="77836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7D94999-0347-E621-2B45-40645A9E2F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307131"/>
              </p:ext>
            </p:extLst>
          </p:nvPr>
        </p:nvGraphicFramePr>
        <p:xfrm>
          <a:off x="5407742" y="1584960"/>
          <a:ext cx="6428658" cy="472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C952AC1-9F1D-9DAB-3981-7F4863E75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25" y="67888"/>
            <a:ext cx="10604090" cy="1371600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solidFill>
                  <a:schemeClr val="accent2">
                    <a:lumMod val="50000"/>
                  </a:schemeClr>
                </a:solidFill>
              </a:rPr>
              <a:t>Do you support Montenegro’s membership in EU? </a:t>
            </a:r>
            <a:r>
              <a:rPr lang="hr-HR" sz="3600" b="1" dirty="0" smtClean="0">
                <a:solidFill>
                  <a:schemeClr val="accent2">
                    <a:lumMod val="50000"/>
                  </a:schemeClr>
                </a:solidFill>
              </a:rPr>
              <a:t>-%</a:t>
            </a: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hr-HR" sz="2700" b="1" dirty="0">
                <a:solidFill>
                  <a:schemeClr val="accent2">
                    <a:lumMod val="50000"/>
                  </a:schemeClr>
                </a:solidFill>
              </a:rPr>
              <a:t>all </a:t>
            </a:r>
            <a:r>
              <a:rPr lang="hr-HR" sz="2700" b="1" dirty="0" smtClean="0">
                <a:solidFill>
                  <a:schemeClr val="accent2">
                    <a:lumMod val="50000"/>
                  </a:schemeClr>
                </a:solidFill>
              </a:rPr>
              <a:t>citizens                                                                decided/referendum</a:t>
            </a:r>
            <a:endParaRPr lang="en-US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443819"/>
              </p:ext>
            </p:extLst>
          </p:nvPr>
        </p:nvGraphicFramePr>
        <p:xfrm>
          <a:off x="-1" y="1346691"/>
          <a:ext cx="6577781" cy="5077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39282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108958BE-4935-ABEF-9850-6DC90A410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25"/>
            <a:ext cx="12192000" cy="6926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CDBA0-FFCF-5A45-8265-47C41B06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05358-01F7-B06F-C5E6-235C1755A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274" y="6158678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884684"/>
              </p:ext>
            </p:extLst>
          </p:nvPr>
        </p:nvGraphicFramePr>
        <p:xfrm>
          <a:off x="259080" y="712233"/>
          <a:ext cx="11557000" cy="571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0552E2AF-BD34-4DCB-EF74-DA4AF716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80" y="-15895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 smtClean="0">
                <a:solidFill>
                  <a:schemeClr val="accent2">
                    <a:lumMod val="50000"/>
                  </a:schemeClr>
                </a:solidFill>
              </a:rPr>
              <a:t>Support to the membership of Montenegro to EU-  </a:t>
            </a: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>trend (%)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99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BCE128E2-DECE-A14B-05ED-3EB44138D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D184AD-271E-F94D-968A-5A5EB82C5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C26F4E-46EB-8B5E-1A01-F38F9FF734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6055652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E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180175"/>
              </p:ext>
            </p:extLst>
          </p:nvPr>
        </p:nvGraphicFramePr>
        <p:xfrm>
          <a:off x="203035" y="1891107"/>
          <a:ext cx="11802151" cy="4232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18D5FF1-521C-7DCE-77BE-10A0BDCF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642595"/>
            <a:ext cx="11470804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Do you support the membership of Montenegro in NATO? - </a:t>
            </a:r>
            <a: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  <a:t>% </a:t>
            </a:r>
            <a:r>
              <a:rPr lang="hr-HR" b="1" dirty="0">
                <a:solidFill>
                  <a:schemeClr val="tx2"/>
                </a:solidFill>
                <a:highlight>
                  <a:srgbClr val="DDDEE2"/>
                </a:highlight>
              </a:rPr>
              <a:t/>
            </a:r>
            <a:br>
              <a:rPr lang="hr-HR" b="1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54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A1C33603-F9FA-D52D-8558-7688C0C01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54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4CDBA0-FFCF-5A45-8265-47C41B06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05358-01F7-B06F-C5E6-235C1755A2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93" y="6112288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5C1DD0-4A9F-2F13-B657-723C387B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96" y="-129241"/>
            <a:ext cx="10761406" cy="1371600"/>
          </a:xfrm>
        </p:spPr>
        <p:txBody>
          <a:bodyPr>
            <a:normAutofit/>
          </a:bodyPr>
          <a:lstStyle/>
          <a:p>
            <a:pPr algn="ctr"/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Support to the membership of Montenegro in NATO </a:t>
            </a:r>
            <a:r>
              <a:rPr lang="hr-HR" sz="36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>trend (%)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ADC39DE-FA0C-F367-128E-3D260AAF21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673680"/>
              </p:ext>
            </p:extLst>
          </p:nvPr>
        </p:nvGraphicFramePr>
        <p:xfrm>
          <a:off x="1" y="962549"/>
          <a:ext cx="11942618" cy="534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31155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DB03D565-9705-24D8-00AD-87697E8E7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7"/>
            <a:ext cx="12192000" cy="70890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3F8EF-DA5D-C44B-A93D-F55959D43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37269D-EBA7-5C30-6CA1-F06B84DCB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6191728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2D21D0B-0013-E216-9054-0CB767E1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161" y="85602"/>
            <a:ext cx="121920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How much shoud Montenegro’s foreign politics rely on </a:t>
            </a:r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95182"/>
              </p:ext>
            </p:extLst>
          </p:nvPr>
        </p:nvGraphicFramePr>
        <p:xfrm>
          <a:off x="1317494" y="1089764"/>
          <a:ext cx="10615425" cy="510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8092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66875397-B9B6-F5B7-CFCF-AD67C050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D216F-8F00-724F-9FF3-703F34FD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15CE6-831B-184B-5464-1F20AA199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5918492"/>
            <a:ext cx="2102806" cy="77836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F5136A-EA59-6C7B-102B-EB998EC4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8" y="214213"/>
            <a:ext cx="11637952" cy="1371600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Montenegro’s anchor in foreign policy</a:t>
            </a: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> SUM: </a:t>
            </a:r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a complete one or mostly </a:t>
            </a:r>
            <a:r>
              <a:rPr lang="hr-HR" sz="3600" b="1" dirty="0" smtClean="0">
                <a:solidFill>
                  <a:schemeClr val="accent2">
                    <a:lumMod val="50000"/>
                  </a:schemeClr>
                </a:solidFill>
              </a:rPr>
              <a:t>-trend </a:t>
            </a:r>
            <a:r>
              <a:rPr lang="hr-HR" sz="3600" b="1" dirty="0">
                <a:solidFill>
                  <a:schemeClr val="accent2">
                    <a:lumMod val="50000"/>
                  </a:schemeClr>
                </a:solidFill>
              </a:rPr>
              <a:t>(%)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A9130B3-5770-4565-10EF-5B6AB99402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43373"/>
              </p:ext>
            </p:extLst>
          </p:nvPr>
        </p:nvGraphicFramePr>
        <p:xfrm>
          <a:off x="-3294744" y="577302"/>
          <a:ext cx="14993257" cy="592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9324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29C397B4-DB77-EFBB-88D5-C84D9B478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96" y="6034739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DC0DF84-83D6-206D-8074-B52413FF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Priorit</a:t>
            </a:r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ies of the foreign politics </a:t>
            </a:r>
            <a:r>
              <a:rPr lang="hr-HR" sz="4000" b="1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1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631861"/>
              </p:ext>
            </p:extLst>
          </p:nvPr>
        </p:nvGraphicFramePr>
        <p:xfrm>
          <a:off x="412955" y="983226"/>
          <a:ext cx="11519965" cy="527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1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935421"/>
              </p:ext>
            </p:extLst>
          </p:nvPr>
        </p:nvGraphicFramePr>
        <p:xfrm>
          <a:off x="1" y="642595"/>
          <a:ext cx="11932920" cy="628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544989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998E278C-281E-B271-A6FB-36A8E90B1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525" y="6055652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26BA32-ADB8-7D52-1145-1B422F82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73973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The orientation of the foreign politics</a:t>
            </a:r>
            <a:r>
              <a:rPr lang="sr-Latn-ME" sz="40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hr-HR" sz="40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r>
              <a:rPr lang="hr-HR" b="1" dirty="0">
                <a:solidFill>
                  <a:schemeClr val="tx2"/>
                </a:solidFill>
              </a:rPr>
              <a:t/>
            </a:r>
            <a:br>
              <a:rPr lang="hr-HR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7101DC-731E-405D-A45C-FA529E081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2307745"/>
              </p:ext>
            </p:extLst>
          </p:nvPr>
        </p:nvGraphicFramePr>
        <p:xfrm>
          <a:off x="1" y="867760"/>
          <a:ext cx="11932920" cy="541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64588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3B197E91-E480-706A-4248-5D2F4AE37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6" y="6034739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C8F848-3030-9691-A0B8-EE152E4E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How do you see the war between Russia and Ukraine?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hr-HR" sz="6600" b="1" dirty="0">
                <a:solidFill>
                  <a:schemeClr val="tx2"/>
                </a:solidFill>
              </a:rPr>
              <a:t/>
            </a:r>
            <a:br>
              <a:rPr lang="hr-HR" sz="6600" b="1" dirty="0">
                <a:solidFill>
                  <a:schemeClr val="tx2"/>
                </a:solidFill>
              </a:rPr>
            </a:br>
            <a:r>
              <a:rPr lang="hr-HR" sz="6600" b="1" dirty="0">
                <a:solidFill>
                  <a:schemeClr val="tx2"/>
                </a:solidFill>
              </a:rPr>
              <a:t/>
            </a:r>
            <a:br>
              <a:rPr lang="hr-HR" sz="6600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2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435637"/>
              </p:ext>
            </p:extLst>
          </p:nvPr>
        </p:nvGraphicFramePr>
        <p:xfrm>
          <a:off x="243840" y="964504"/>
          <a:ext cx="11948159" cy="561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867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B238B890-BA01-562F-0BD7-B8C9BF02A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effectLst>
            <a:glow rad="127000">
              <a:schemeClr val="accent2">
                <a:lumMod val="50000"/>
              </a:schemeClr>
            </a:glow>
            <a:outerShdw blurRad="50800" dist="50800" dir="5400000" algn="ctr" rotWithShape="0">
              <a:schemeClr val="accent2">
                <a:lumMod val="5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51507-9D44-114A-8B4F-4470E545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9880" y="6307672"/>
            <a:ext cx="1463040" cy="27432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56E2EC-019F-4FAA-4889-11A3CCD0A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6" y="5884634"/>
            <a:ext cx="2102806" cy="7783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A8143EF-10C9-3355-8965-C8264A7AA9B9}"/>
              </a:ext>
            </a:extLst>
          </p:cNvPr>
          <p:cNvSpPr txBox="1"/>
          <p:nvPr/>
        </p:nvSpPr>
        <p:spPr>
          <a:xfrm>
            <a:off x="192589" y="437565"/>
            <a:ext cx="1219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dirty="0" smtClean="0">
                <a:solidFill>
                  <a:schemeClr val="accent2">
                    <a:lumMod val="50000"/>
                  </a:schemeClr>
                </a:solidFill>
              </a:rPr>
              <a:t>General</a:t>
            </a:r>
            <a:r>
              <a:rPr lang="sr-Latn-BA" sz="3400" b="1" dirty="0" smtClean="0">
                <a:solidFill>
                  <a:schemeClr val="accent2">
                    <a:lumMod val="50000"/>
                  </a:schemeClr>
                </a:solidFill>
              </a:rPr>
              <a:t>ly, Montenegro is moving </a:t>
            </a:r>
            <a:r>
              <a:rPr lang="en-GB" sz="34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sr-Latn-ME" sz="34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GB" sz="3400" b="1" dirty="0">
                <a:solidFill>
                  <a:schemeClr val="accent2">
                    <a:lumMod val="50000"/>
                  </a:schemeClr>
                </a:solidFill>
              </a:rPr>
              <a:t>rend </a:t>
            </a:r>
            <a:r>
              <a:rPr lang="sr-Latn-ME" sz="34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GB" sz="34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sr-Latn-ME" sz="3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4FC44C76-C6D3-A293-0AE3-97036916C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440563"/>
              </p:ext>
            </p:extLst>
          </p:nvPr>
        </p:nvGraphicFramePr>
        <p:xfrm>
          <a:off x="192590" y="1327355"/>
          <a:ext cx="11473384" cy="428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7295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D7B77DF9-AB96-5911-C045-99697F77C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D5949-A70A-B046-9D57-EBF191E7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8DC2B-52A9-8AB8-7E77-FD2FC89A9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154" y="6055652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4DDCD7-96EA-7A6A-B65A-E1121798B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642595"/>
            <a:ext cx="1174496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>Who, in your opinion, is responsible for the start of the war in Ukraine?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- %</a:t>
            </a: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r>
              <a:rPr lang="hr-HR" sz="7200" b="1" dirty="0">
                <a:solidFill>
                  <a:schemeClr val="tx2"/>
                </a:solidFill>
              </a:rPr>
              <a:t/>
            </a:r>
            <a:br>
              <a:rPr lang="hr-HR" sz="7200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234883"/>
              </p:ext>
            </p:extLst>
          </p:nvPr>
        </p:nvGraphicFramePr>
        <p:xfrm>
          <a:off x="1" y="642595"/>
          <a:ext cx="12192000" cy="619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7828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CD9E8506-A0CD-FA08-EA97-B77DA050E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113"/>
            <a:ext cx="12192000" cy="6974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3F9B3-B828-5E4F-A7C7-99B2B8BB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C7E003-E0EC-CFA9-10A9-D1048A7D1808}"/>
              </a:ext>
            </a:extLst>
          </p:cNvPr>
          <p:cNvGrpSpPr/>
          <p:nvPr/>
        </p:nvGrpSpPr>
        <p:grpSpPr>
          <a:xfrm>
            <a:off x="2134946" y="1812651"/>
            <a:ext cx="7176872" cy="3560618"/>
            <a:chOff x="4333423" y="2056727"/>
            <a:chExt cx="4469604" cy="28628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A949DEF-D32A-4006-9382-BEF1F2A79154}"/>
                </a:ext>
              </a:extLst>
            </p:cNvPr>
            <p:cNvGrpSpPr/>
            <p:nvPr/>
          </p:nvGrpSpPr>
          <p:grpSpPr>
            <a:xfrm>
              <a:off x="4333423" y="2768870"/>
              <a:ext cx="4469604" cy="2150661"/>
              <a:chOff x="3424305" y="2895366"/>
              <a:chExt cx="4469604" cy="2150661"/>
            </a:xfrm>
          </p:grpSpPr>
          <p:sp>
            <p:nvSpPr>
              <p:cNvPr id="33" name="Block Arc 14">
                <a:extLst>
                  <a:ext uri="{FF2B5EF4-FFF2-40B4-BE49-F238E27FC236}">
                    <a16:creationId xmlns:a16="http://schemas.microsoft.com/office/drawing/2014/main" id="{8F572E7A-CA62-E098-E880-C914F677BE48}"/>
                  </a:ext>
                </a:extLst>
              </p:cNvPr>
              <p:cNvSpPr/>
              <p:nvPr/>
            </p:nvSpPr>
            <p:spPr>
              <a:xfrm rot="16200000">
                <a:off x="3424492" y="3690745"/>
                <a:ext cx="567400" cy="567774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699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E1459C47-053B-C4A3-3D03-A410F820B961}"/>
                  </a:ext>
                </a:extLst>
              </p:cNvPr>
              <p:cNvGrpSpPr/>
              <p:nvPr/>
            </p:nvGrpSpPr>
            <p:grpSpPr>
              <a:xfrm>
                <a:off x="3472625" y="2895366"/>
                <a:ext cx="4421284" cy="2150661"/>
                <a:chOff x="3487999" y="2891554"/>
                <a:chExt cx="4421284" cy="2150661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D1C883E5-511A-3376-5547-17AF5752B962}"/>
                    </a:ext>
                  </a:extLst>
                </p:cNvPr>
                <p:cNvSpPr txBox="1"/>
                <p:nvPr/>
              </p:nvSpPr>
              <p:spPr>
                <a:xfrm>
                  <a:off x="4270420" y="2905271"/>
                  <a:ext cx="35606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 err="1">
                      <a:solidFill>
                        <a:schemeClr val="tx2"/>
                      </a:solidFill>
                    </a:rPr>
                    <a:t>info@cedem.me</a:t>
                  </a:r>
                  <a:endParaRPr lang="x-none" sz="2800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CE9BEF2-A680-7587-D5E8-21CEDA602F51}"/>
                    </a:ext>
                  </a:extLst>
                </p:cNvPr>
                <p:cNvSpPr txBox="1"/>
                <p:nvPr/>
              </p:nvSpPr>
              <p:spPr>
                <a:xfrm>
                  <a:off x="4336473" y="3687120"/>
                  <a:ext cx="35606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 err="1">
                      <a:solidFill>
                        <a:schemeClr val="tx2"/>
                      </a:solidFill>
                    </a:rPr>
                    <a:t>www.cedem.me</a:t>
                  </a:r>
                  <a:endParaRPr lang="x-none" sz="2800" dirty="0"/>
                </a:p>
              </p:txBody>
            </p:sp>
            <p:sp>
              <p:nvSpPr>
                <p:cNvPr id="37" name="Diamond 5">
                  <a:extLst>
                    <a:ext uri="{FF2B5EF4-FFF2-40B4-BE49-F238E27FC236}">
                      <a16:creationId xmlns:a16="http://schemas.microsoft.com/office/drawing/2014/main" id="{61ED9EA5-E72E-E535-AF61-62B775037426}"/>
                    </a:ext>
                  </a:extLst>
                </p:cNvPr>
                <p:cNvSpPr/>
                <p:nvPr/>
              </p:nvSpPr>
              <p:spPr>
                <a:xfrm>
                  <a:off x="3487999" y="2891554"/>
                  <a:ext cx="523149" cy="524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0001" h="3249575">
                      <a:moveTo>
                        <a:pt x="1275349" y="2002569"/>
                      </a:moveTo>
                      <a:lnTo>
                        <a:pt x="1625117" y="2233002"/>
                      </a:lnTo>
                      <a:lnTo>
                        <a:pt x="1968772" y="2006596"/>
                      </a:lnTo>
                      <a:lnTo>
                        <a:pt x="3240001" y="3249575"/>
                      </a:lnTo>
                      <a:lnTo>
                        <a:pt x="0" y="3249575"/>
                      </a:lnTo>
                      <a:close/>
                      <a:moveTo>
                        <a:pt x="1067116" y="1473605"/>
                      </a:moveTo>
                      <a:lnTo>
                        <a:pt x="1067116" y="1581605"/>
                      </a:lnTo>
                      <a:lnTo>
                        <a:pt x="2183116" y="1581605"/>
                      </a:lnTo>
                      <a:lnTo>
                        <a:pt x="2183116" y="1473605"/>
                      </a:lnTo>
                      <a:close/>
                      <a:moveTo>
                        <a:pt x="1067116" y="1267205"/>
                      </a:moveTo>
                      <a:lnTo>
                        <a:pt x="1067116" y="1375205"/>
                      </a:lnTo>
                      <a:lnTo>
                        <a:pt x="2183116" y="1375205"/>
                      </a:lnTo>
                      <a:lnTo>
                        <a:pt x="2183116" y="1267205"/>
                      </a:lnTo>
                      <a:close/>
                      <a:moveTo>
                        <a:pt x="3240001" y="1172196"/>
                      </a:moveTo>
                      <a:lnTo>
                        <a:pt x="3240001" y="3142550"/>
                      </a:lnTo>
                      <a:lnTo>
                        <a:pt x="2026252" y="1968728"/>
                      </a:lnTo>
                      <a:lnTo>
                        <a:pt x="3049854" y="1294362"/>
                      </a:lnTo>
                      <a:close/>
                      <a:moveTo>
                        <a:pt x="0" y="1172196"/>
                      </a:moveTo>
                      <a:lnTo>
                        <a:pt x="602850" y="1559516"/>
                      </a:lnTo>
                      <a:lnTo>
                        <a:pt x="1217896" y="1964719"/>
                      </a:lnTo>
                      <a:lnTo>
                        <a:pt x="0" y="3142550"/>
                      </a:lnTo>
                      <a:close/>
                      <a:moveTo>
                        <a:pt x="1067116" y="1060805"/>
                      </a:moveTo>
                      <a:lnTo>
                        <a:pt x="1067116" y="1168805"/>
                      </a:lnTo>
                      <a:lnTo>
                        <a:pt x="2183116" y="1168805"/>
                      </a:lnTo>
                      <a:lnTo>
                        <a:pt x="2183116" y="1060805"/>
                      </a:lnTo>
                      <a:close/>
                      <a:moveTo>
                        <a:pt x="869032" y="816137"/>
                      </a:moveTo>
                      <a:lnTo>
                        <a:pt x="2381200" y="816137"/>
                      </a:lnTo>
                      <a:lnTo>
                        <a:pt x="2381200" y="1623491"/>
                      </a:lnTo>
                      <a:lnTo>
                        <a:pt x="1668045" y="2093329"/>
                      </a:lnTo>
                      <a:lnTo>
                        <a:pt x="1625116" y="2121611"/>
                      </a:lnTo>
                      <a:lnTo>
                        <a:pt x="869032" y="1623491"/>
                      </a:lnTo>
                      <a:close/>
                      <a:moveTo>
                        <a:pt x="1625116" y="0"/>
                      </a:moveTo>
                      <a:lnTo>
                        <a:pt x="3235286" y="1060806"/>
                      </a:lnTo>
                      <a:lnTo>
                        <a:pt x="2489212" y="1552331"/>
                      </a:lnTo>
                      <a:lnTo>
                        <a:pt x="2489212" y="708008"/>
                      </a:lnTo>
                      <a:lnTo>
                        <a:pt x="761020" y="708008"/>
                      </a:lnTo>
                      <a:lnTo>
                        <a:pt x="761020" y="1552331"/>
                      </a:lnTo>
                      <a:lnTo>
                        <a:pt x="14946" y="106080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699" dirty="0"/>
                </a:p>
              </p:txBody>
            </p:sp>
            <p:sp>
              <p:nvSpPr>
                <p:cNvPr id="38" name="Freeform 25">
                  <a:extLst>
                    <a:ext uri="{FF2B5EF4-FFF2-40B4-BE49-F238E27FC236}">
                      <a16:creationId xmlns:a16="http://schemas.microsoft.com/office/drawing/2014/main" id="{4EA27308-C8DC-CD34-CE63-7902F2747BD0}"/>
                    </a:ext>
                  </a:extLst>
                </p:cNvPr>
                <p:cNvSpPr/>
                <p:nvPr/>
              </p:nvSpPr>
              <p:spPr>
                <a:xfrm>
                  <a:off x="3589465" y="4525144"/>
                  <a:ext cx="417857" cy="517071"/>
                </a:xfrm>
                <a:custGeom>
                  <a:avLst/>
                  <a:gdLst>
                    <a:gd name="connsiteX0" fmla="*/ 371475 w 1600200"/>
                    <a:gd name="connsiteY0" fmla="*/ 0 h 1857375"/>
                    <a:gd name="connsiteX1" fmla="*/ 628650 w 1600200"/>
                    <a:gd name="connsiteY1" fmla="*/ 523875 h 1857375"/>
                    <a:gd name="connsiteX2" fmla="*/ 400050 w 1600200"/>
                    <a:gd name="connsiteY2" fmla="*/ 561975 h 1857375"/>
                    <a:gd name="connsiteX3" fmla="*/ 1019175 w 1600200"/>
                    <a:gd name="connsiteY3" fmla="*/ 1438275 h 1857375"/>
                    <a:gd name="connsiteX4" fmla="*/ 1219200 w 1600200"/>
                    <a:gd name="connsiteY4" fmla="*/ 1238250 h 1857375"/>
                    <a:gd name="connsiteX5" fmla="*/ 1600200 w 1600200"/>
                    <a:gd name="connsiteY5" fmla="*/ 1666875 h 1857375"/>
                    <a:gd name="connsiteX6" fmla="*/ 1038225 w 1600200"/>
                    <a:gd name="connsiteY6" fmla="*/ 1857375 h 1857375"/>
                    <a:gd name="connsiteX7" fmla="*/ 0 w 1600200"/>
                    <a:gd name="connsiteY7" fmla="*/ 314325 h 1857375"/>
                    <a:gd name="connsiteX8" fmla="*/ 371475 w 1600200"/>
                    <a:gd name="connsiteY8" fmla="*/ 0 h 1857375"/>
                    <a:gd name="connsiteX0" fmla="*/ 371475 w 1600200"/>
                    <a:gd name="connsiteY0" fmla="*/ 0 h 1917951"/>
                    <a:gd name="connsiteX1" fmla="*/ 628650 w 1600200"/>
                    <a:gd name="connsiteY1" fmla="*/ 584451 h 1917951"/>
                    <a:gd name="connsiteX2" fmla="*/ 400050 w 1600200"/>
                    <a:gd name="connsiteY2" fmla="*/ 622551 h 1917951"/>
                    <a:gd name="connsiteX3" fmla="*/ 1019175 w 1600200"/>
                    <a:gd name="connsiteY3" fmla="*/ 1498851 h 1917951"/>
                    <a:gd name="connsiteX4" fmla="*/ 1219200 w 1600200"/>
                    <a:gd name="connsiteY4" fmla="*/ 1298826 h 1917951"/>
                    <a:gd name="connsiteX5" fmla="*/ 1600200 w 1600200"/>
                    <a:gd name="connsiteY5" fmla="*/ 1727451 h 1917951"/>
                    <a:gd name="connsiteX6" fmla="*/ 1038225 w 1600200"/>
                    <a:gd name="connsiteY6" fmla="*/ 1917951 h 1917951"/>
                    <a:gd name="connsiteX7" fmla="*/ 0 w 1600200"/>
                    <a:gd name="connsiteY7" fmla="*/ 374901 h 1917951"/>
                    <a:gd name="connsiteX8" fmla="*/ 371475 w 1600200"/>
                    <a:gd name="connsiteY8" fmla="*/ 0 h 1917951"/>
                    <a:gd name="connsiteX0" fmla="*/ 371475 w 1600200"/>
                    <a:gd name="connsiteY0" fmla="*/ 1277 h 1919228"/>
                    <a:gd name="connsiteX1" fmla="*/ 628650 w 1600200"/>
                    <a:gd name="connsiteY1" fmla="*/ 585728 h 1919228"/>
                    <a:gd name="connsiteX2" fmla="*/ 400050 w 1600200"/>
                    <a:gd name="connsiteY2" fmla="*/ 623828 h 1919228"/>
                    <a:gd name="connsiteX3" fmla="*/ 1019175 w 1600200"/>
                    <a:gd name="connsiteY3" fmla="*/ 1500128 h 1919228"/>
                    <a:gd name="connsiteX4" fmla="*/ 1219200 w 1600200"/>
                    <a:gd name="connsiteY4" fmla="*/ 1300103 h 1919228"/>
                    <a:gd name="connsiteX5" fmla="*/ 1600200 w 1600200"/>
                    <a:gd name="connsiteY5" fmla="*/ 1728728 h 1919228"/>
                    <a:gd name="connsiteX6" fmla="*/ 1038225 w 1600200"/>
                    <a:gd name="connsiteY6" fmla="*/ 1919228 h 1919228"/>
                    <a:gd name="connsiteX7" fmla="*/ 0 w 1600200"/>
                    <a:gd name="connsiteY7" fmla="*/ 376178 h 1919228"/>
                    <a:gd name="connsiteX8" fmla="*/ 371475 w 1600200"/>
                    <a:gd name="connsiteY8" fmla="*/ 1277 h 1919228"/>
                    <a:gd name="connsiteX0" fmla="*/ 371475 w 1600200"/>
                    <a:gd name="connsiteY0" fmla="*/ 1277 h 1919228"/>
                    <a:gd name="connsiteX1" fmla="*/ 628650 w 1600200"/>
                    <a:gd name="connsiteY1" fmla="*/ 585728 h 1919228"/>
                    <a:gd name="connsiteX2" fmla="*/ 400050 w 1600200"/>
                    <a:gd name="connsiteY2" fmla="*/ 623828 h 1919228"/>
                    <a:gd name="connsiteX3" fmla="*/ 1019175 w 1600200"/>
                    <a:gd name="connsiteY3" fmla="*/ 1500128 h 1919228"/>
                    <a:gd name="connsiteX4" fmla="*/ 1219200 w 1600200"/>
                    <a:gd name="connsiteY4" fmla="*/ 1300103 h 1919228"/>
                    <a:gd name="connsiteX5" fmla="*/ 1600200 w 1600200"/>
                    <a:gd name="connsiteY5" fmla="*/ 1728728 h 1919228"/>
                    <a:gd name="connsiteX6" fmla="*/ 1038225 w 1600200"/>
                    <a:gd name="connsiteY6" fmla="*/ 1919228 h 1919228"/>
                    <a:gd name="connsiteX7" fmla="*/ 0 w 1600200"/>
                    <a:gd name="connsiteY7" fmla="*/ 376178 h 1919228"/>
                    <a:gd name="connsiteX8" fmla="*/ 371475 w 1600200"/>
                    <a:gd name="connsiteY8" fmla="*/ 1277 h 1919228"/>
                    <a:gd name="connsiteX0" fmla="*/ 371475 w 1600200"/>
                    <a:gd name="connsiteY0" fmla="*/ 1544 h 1919495"/>
                    <a:gd name="connsiteX1" fmla="*/ 628650 w 1600200"/>
                    <a:gd name="connsiteY1" fmla="*/ 585995 h 1919495"/>
                    <a:gd name="connsiteX2" fmla="*/ 400050 w 1600200"/>
                    <a:gd name="connsiteY2" fmla="*/ 624095 h 1919495"/>
                    <a:gd name="connsiteX3" fmla="*/ 1019175 w 1600200"/>
                    <a:gd name="connsiteY3" fmla="*/ 1500395 h 1919495"/>
                    <a:gd name="connsiteX4" fmla="*/ 1219200 w 1600200"/>
                    <a:gd name="connsiteY4" fmla="*/ 1300370 h 1919495"/>
                    <a:gd name="connsiteX5" fmla="*/ 1600200 w 1600200"/>
                    <a:gd name="connsiteY5" fmla="*/ 1728995 h 1919495"/>
                    <a:gd name="connsiteX6" fmla="*/ 1038225 w 1600200"/>
                    <a:gd name="connsiteY6" fmla="*/ 1919495 h 1919495"/>
                    <a:gd name="connsiteX7" fmla="*/ 0 w 1600200"/>
                    <a:gd name="connsiteY7" fmla="*/ 376445 h 1919495"/>
                    <a:gd name="connsiteX8" fmla="*/ 371475 w 1600200"/>
                    <a:gd name="connsiteY8" fmla="*/ 1544 h 1919495"/>
                    <a:gd name="connsiteX0" fmla="*/ 371475 w 1600200"/>
                    <a:gd name="connsiteY0" fmla="*/ 1487 h 1919438"/>
                    <a:gd name="connsiteX1" fmla="*/ 568075 w 1600200"/>
                    <a:gd name="connsiteY1" fmla="*/ 603245 h 1919438"/>
                    <a:gd name="connsiteX2" fmla="*/ 400050 w 1600200"/>
                    <a:gd name="connsiteY2" fmla="*/ 624038 h 1919438"/>
                    <a:gd name="connsiteX3" fmla="*/ 1019175 w 1600200"/>
                    <a:gd name="connsiteY3" fmla="*/ 1500338 h 1919438"/>
                    <a:gd name="connsiteX4" fmla="*/ 1219200 w 1600200"/>
                    <a:gd name="connsiteY4" fmla="*/ 1300313 h 1919438"/>
                    <a:gd name="connsiteX5" fmla="*/ 1600200 w 1600200"/>
                    <a:gd name="connsiteY5" fmla="*/ 1728938 h 1919438"/>
                    <a:gd name="connsiteX6" fmla="*/ 1038225 w 1600200"/>
                    <a:gd name="connsiteY6" fmla="*/ 1919438 h 1919438"/>
                    <a:gd name="connsiteX7" fmla="*/ 0 w 1600200"/>
                    <a:gd name="connsiteY7" fmla="*/ 376388 h 1919438"/>
                    <a:gd name="connsiteX8" fmla="*/ 371475 w 1600200"/>
                    <a:gd name="connsiteY8" fmla="*/ 1487 h 1919438"/>
                    <a:gd name="connsiteX0" fmla="*/ 371475 w 1600200"/>
                    <a:gd name="connsiteY0" fmla="*/ 1032 h 1918983"/>
                    <a:gd name="connsiteX1" fmla="*/ 568075 w 1600200"/>
                    <a:gd name="connsiteY1" fmla="*/ 602790 h 1918983"/>
                    <a:gd name="connsiteX2" fmla="*/ 400050 w 1600200"/>
                    <a:gd name="connsiteY2" fmla="*/ 623583 h 1918983"/>
                    <a:gd name="connsiteX3" fmla="*/ 1019175 w 1600200"/>
                    <a:gd name="connsiteY3" fmla="*/ 1499883 h 1918983"/>
                    <a:gd name="connsiteX4" fmla="*/ 1219200 w 1600200"/>
                    <a:gd name="connsiteY4" fmla="*/ 1299858 h 1918983"/>
                    <a:gd name="connsiteX5" fmla="*/ 1600200 w 1600200"/>
                    <a:gd name="connsiteY5" fmla="*/ 1728483 h 1918983"/>
                    <a:gd name="connsiteX6" fmla="*/ 1038225 w 1600200"/>
                    <a:gd name="connsiteY6" fmla="*/ 1918983 h 1918983"/>
                    <a:gd name="connsiteX7" fmla="*/ 0 w 1600200"/>
                    <a:gd name="connsiteY7" fmla="*/ 375933 h 1918983"/>
                    <a:gd name="connsiteX8" fmla="*/ 371475 w 1600200"/>
                    <a:gd name="connsiteY8" fmla="*/ 1032 h 1918983"/>
                    <a:gd name="connsiteX0" fmla="*/ 371475 w 1600200"/>
                    <a:gd name="connsiteY0" fmla="*/ 1088 h 1919039"/>
                    <a:gd name="connsiteX1" fmla="*/ 568075 w 1600200"/>
                    <a:gd name="connsiteY1" fmla="*/ 602846 h 1919039"/>
                    <a:gd name="connsiteX2" fmla="*/ 400050 w 1600200"/>
                    <a:gd name="connsiteY2" fmla="*/ 623639 h 1919039"/>
                    <a:gd name="connsiteX3" fmla="*/ 1019175 w 1600200"/>
                    <a:gd name="connsiteY3" fmla="*/ 1499939 h 1919039"/>
                    <a:gd name="connsiteX4" fmla="*/ 1219200 w 1600200"/>
                    <a:gd name="connsiteY4" fmla="*/ 1299914 h 1919039"/>
                    <a:gd name="connsiteX5" fmla="*/ 1600200 w 1600200"/>
                    <a:gd name="connsiteY5" fmla="*/ 1728539 h 1919039"/>
                    <a:gd name="connsiteX6" fmla="*/ 1038225 w 1600200"/>
                    <a:gd name="connsiteY6" fmla="*/ 1919039 h 1919039"/>
                    <a:gd name="connsiteX7" fmla="*/ 0 w 1600200"/>
                    <a:gd name="connsiteY7" fmla="*/ 375989 h 1919039"/>
                    <a:gd name="connsiteX8" fmla="*/ 371475 w 1600200"/>
                    <a:gd name="connsiteY8" fmla="*/ 1088 h 1919039"/>
                    <a:gd name="connsiteX0" fmla="*/ 371475 w 1600200"/>
                    <a:gd name="connsiteY0" fmla="*/ 1088 h 1919039"/>
                    <a:gd name="connsiteX1" fmla="*/ 568075 w 1600200"/>
                    <a:gd name="connsiteY1" fmla="*/ 602846 h 1919039"/>
                    <a:gd name="connsiteX2" fmla="*/ 400050 w 1600200"/>
                    <a:gd name="connsiteY2" fmla="*/ 623639 h 1919039"/>
                    <a:gd name="connsiteX3" fmla="*/ 1019175 w 1600200"/>
                    <a:gd name="connsiteY3" fmla="*/ 1499939 h 1919039"/>
                    <a:gd name="connsiteX4" fmla="*/ 1219200 w 1600200"/>
                    <a:gd name="connsiteY4" fmla="*/ 1299914 h 1919039"/>
                    <a:gd name="connsiteX5" fmla="*/ 1600200 w 1600200"/>
                    <a:gd name="connsiteY5" fmla="*/ 1728539 h 1919039"/>
                    <a:gd name="connsiteX6" fmla="*/ 1038225 w 1600200"/>
                    <a:gd name="connsiteY6" fmla="*/ 1919039 h 1919039"/>
                    <a:gd name="connsiteX7" fmla="*/ 0 w 1600200"/>
                    <a:gd name="connsiteY7" fmla="*/ 375989 h 1919039"/>
                    <a:gd name="connsiteX8" fmla="*/ 371475 w 1600200"/>
                    <a:gd name="connsiteY8" fmla="*/ 1088 h 191903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400050 w 1600200"/>
                    <a:gd name="connsiteY2" fmla="*/ 623669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408703 w 1600200"/>
                    <a:gd name="connsiteY2" fmla="*/ 643860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59666 w 1600200"/>
                    <a:gd name="connsiteY2" fmla="*/ 643860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1019175 w 1600200"/>
                    <a:gd name="connsiteY3" fmla="*/ 1499969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70138 w 1600200"/>
                    <a:gd name="connsiteY3" fmla="*/ 1517276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1010522 w 1600200"/>
                    <a:gd name="connsiteY3" fmla="*/ 1534584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96099 w 1600200"/>
                    <a:gd name="connsiteY3" fmla="*/ 1546122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87445 w 1600200"/>
                    <a:gd name="connsiteY3" fmla="*/ 1528815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87445 w 1600200"/>
                    <a:gd name="connsiteY3" fmla="*/ 1528815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87445 w 1600200"/>
                    <a:gd name="connsiteY3" fmla="*/ 1528815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87445 w 1600200"/>
                    <a:gd name="connsiteY3" fmla="*/ 1528815 h 1919069"/>
                    <a:gd name="connsiteX4" fmla="*/ 1219200 w 1600200"/>
                    <a:gd name="connsiteY4" fmla="*/ 1299944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87445 w 1600200"/>
                    <a:gd name="connsiteY3" fmla="*/ 1528815 h 1919069"/>
                    <a:gd name="connsiteX4" fmla="*/ 1173048 w 1600200"/>
                    <a:gd name="connsiteY4" fmla="*/ 1311482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87445 w 1600200"/>
                    <a:gd name="connsiteY3" fmla="*/ 1528815 h 1919069"/>
                    <a:gd name="connsiteX4" fmla="*/ 1173048 w 1600200"/>
                    <a:gd name="connsiteY4" fmla="*/ 1311482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87445 w 1600200"/>
                    <a:gd name="connsiteY3" fmla="*/ 1528815 h 1919069"/>
                    <a:gd name="connsiteX4" fmla="*/ 1173048 w 1600200"/>
                    <a:gd name="connsiteY4" fmla="*/ 1311482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600200"/>
                    <a:gd name="connsiteY0" fmla="*/ 1118 h 1919069"/>
                    <a:gd name="connsiteX1" fmla="*/ 568075 w 1600200"/>
                    <a:gd name="connsiteY1" fmla="*/ 602876 h 1919069"/>
                    <a:gd name="connsiteX2" fmla="*/ 374089 w 1600200"/>
                    <a:gd name="connsiteY2" fmla="*/ 646744 h 1919069"/>
                    <a:gd name="connsiteX3" fmla="*/ 987445 w 1600200"/>
                    <a:gd name="connsiteY3" fmla="*/ 1528815 h 1919069"/>
                    <a:gd name="connsiteX4" fmla="*/ 1173048 w 1600200"/>
                    <a:gd name="connsiteY4" fmla="*/ 1311482 h 1919069"/>
                    <a:gd name="connsiteX5" fmla="*/ 1600200 w 1600200"/>
                    <a:gd name="connsiteY5" fmla="*/ 1728569 h 1919069"/>
                    <a:gd name="connsiteX6" fmla="*/ 1038225 w 1600200"/>
                    <a:gd name="connsiteY6" fmla="*/ 1919069 h 1919069"/>
                    <a:gd name="connsiteX7" fmla="*/ 0 w 1600200"/>
                    <a:gd name="connsiteY7" fmla="*/ 376019 h 1919069"/>
                    <a:gd name="connsiteX8" fmla="*/ 371475 w 1600200"/>
                    <a:gd name="connsiteY8" fmla="*/ 1118 h 1919069"/>
                    <a:gd name="connsiteX0" fmla="*/ 371475 w 1588662"/>
                    <a:gd name="connsiteY0" fmla="*/ 1118 h 1919069"/>
                    <a:gd name="connsiteX1" fmla="*/ 568075 w 1588662"/>
                    <a:gd name="connsiteY1" fmla="*/ 602876 h 1919069"/>
                    <a:gd name="connsiteX2" fmla="*/ 374089 w 1588662"/>
                    <a:gd name="connsiteY2" fmla="*/ 646744 h 1919069"/>
                    <a:gd name="connsiteX3" fmla="*/ 987445 w 1588662"/>
                    <a:gd name="connsiteY3" fmla="*/ 1528815 h 1919069"/>
                    <a:gd name="connsiteX4" fmla="*/ 1173048 w 1588662"/>
                    <a:gd name="connsiteY4" fmla="*/ 1311482 h 1919069"/>
                    <a:gd name="connsiteX5" fmla="*/ 1588662 w 1588662"/>
                    <a:gd name="connsiteY5" fmla="*/ 1699723 h 1919069"/>
                    <a:gd name="connsiteX6" fmla="*/ 1038225 w 1588662"/>
                    <a:gd name="connsiteY6" fmla="*/ 1919069 h 1919069"/>
                    <a:gd name="connsiteX7" fmla="*/ 0 w 1588662"/>
                    <a:gd name="connsiteY7" fmla="*/ 376019 h 1919069"/>
                    <a:gd name="connsiteX8" fmla="*/ 371475 w 1588662"/>
                    <a:gd name="connsiteY8" fmla="*/ 1118 h 1919069"/>
                    <a:gd name="connsiteX0" fmla="*/ 371475 w 1600166"/>
                    <a:gd name="connsiteY0" fmla="*/ 1118 h 1919069"/>
                    <a:gd name="connsiteX1" fmla="*/ 568075 w 1600166"/>
                    <a:gd name="connsiteY1" fmla="*/ 602876 h 1919069"/>
                    <a:gd name="connsiteX2" fmla="*/ 374089 w 1600166"/>
                    <a:gd name="connsiteY2" fmla="*/ 646744 h 1919069"/>
                    <a:gd name="connsiteX3" fmla="*/ 987445 w 1600166"/>
                    <a:gd name="connsiteY3" fmla="*/ 1528815 h 1919069"/>
                    <a:gd name="connsiteX4" fmla="*/ 1173048 w 1600166"/>
                    <a:gd name="connsiteY4" fmla="*/ 1311482 h 1919069"/>
                    <a:gd name="connsiteX5" fmla="*/ 1588662 w 1600166"/>
                    <a:gd name="connsiteY5" fmla="*/ 1699723 h 1919069"/>
                    <a:gd name="connsiteX6" fmla="*/ 1038225 w 1600166"/>
                    <a:gd name="connsiteY6" fmla="*/ 1919069 h 1919069"/>
                    <a:gd name="connsiteX7" fmla="*/ 0 w 1600166"/>
                    <a:gd name="connsiteY7" fmla="*/ 376019 h 1919069"/>
                    <a:gd name="connsiteX8" fmla="*/ 371475 w 1600166"/>
                    <a:gd name="connsiteY8" fmla="*/ 1118 h 1919069"/>
                    <a:gd name="connsiteX0" fmla="*/ 371475 w 1600166"/>
                    <a:gd name="connsiteY0" fmla="*/ 1118 h 1919069"/>
                    <a:gd name="connsiteX1" fmla="*/ 568075 w 1600166"/>
                    <a:gd name="connsiteY1" fmla="*/ 602876 h 1919069"/>
                    <a:gd name="connsiteX2" fmla="*/ 374089 w 1600166"/>
                    <a:gd name="connsiteY2" fmla="*/ 646744 h 1919069"/>
                    <a:gd name="connsiteX3" fmla="*/ 987445 w 1600166"/>
                    <a:gd name="connsiteY3" fmla="*/ 1528815 h 1919069"/>
                    <a:gd name="connsiteX4" fmla="*/ 1173048 w 1600166"/>
                    <a:gd name="connsiteY4" fmla="*/ 1311482 h 1919069"/>
                    <a:gd name="connsiteX5" fmla="*/ 1588662 w 1600166"/>
                    <a:gd name="connsiteY5" fmla="*/ 1699723 h 1919069"/>
                    <a:gd name="connsiteX6" fmla="*/ 1038225 w 1600166"/>
                    <a:gd name="connsiteY6" fmla="*/ 1919069 h 1919069"/>
                    <a:gd name="connsiteX7" fmla="*/ 0 w 1600166"/>
                    <a:gd name="connsiteY7" fmla="*/ 376019 h 1919069"/>
                    <a:gd name="connsiteX8" fmla="*/ 371475 w 1600166"/>
                    <a:gd name="connsiteY8" fmla="*/ 1118 h 1919069"/>
                    <a:gd name="connsiteX0" fmla="*/ 371475 w 1596260"/>
                    <a:gd name="connsiteY0" fmla="*/ 1118 h 1919069"/>
                    <a:gd name="connsiteX1" fmla="*/ 568075 w 1596260"/>
                    <a:gd name="connsiteY1" fmla="*/ 602876 h 1919069"/>
                    <a:gd name="connsiteX2" fmla="*/ 374089 w 1596260"/>
                    <a:gd name="connsiteY2" fmla="*/ 646744 h 1919069"/>
                    <a:gd name="connsiteX3" fmla="*/ 987445 w 1596260"/>
                    <a:gd name="connsiteY3" fmla="*/ 1528815 h 1919069"/>
                    <a:gd name="connsiteX4" fmla="*/ 1173048 w 1596260"/>
                    <a:gd name="connsiteY4" fmla="*/ 1311482 h 1919069"/>
                    <a:gd name="connsiteX5" fmla="*/ 1588662 w 1596260"/>
                    <a:gd name="connsiteY5" fmla="*/ 1699723 h 1919069"/>
                    <a:gd name="connsiteX6" fmla="*/ 1038225 w 1596260"/>
                    <a:gd name="connsiteY6" fmla="*/ 1919069 h 1919069"/>
                    <a:gd name="connsiteX7" fmla="*/ 0 w 1596260"/>
                    <a:gd name="connsiteY7" fmla="*/ 376019 h 1919069"/>
                    <a:gd name="connsiteX8" fmla="*/ 371475 w 1596260"/>
                    <a:gd name="connsiteY8" fmla="*/ 1118 h 1919069"/>
                    <a:gd name="connsiteX0" fmla="*/ 371475 w 1596260"/>
                    <a:gd name="connsiteY0" fmla="*/ 1118 h 1919069"/>
                    <a:gd name="connsiteX1" fmla="*/ 568075 w 1596260"/>
                    <a:gd name="connsiteY1" fmla="*/ 602876 h 1919069"/>
                    <a:gd name="connsiteX2" fmla="*/ 374089 w 1596260"/>
                    <a:gd name="connsiteY2" fmla="*/ 646744 h 1919069"/>
                    <a:gd name="connsiteX3" fmla="*/ 987445 w 1596260"/>
                    <a:gd name="connsiteY3" fmla="*/ 1528815 h 1919069"/>
                    <a:gd name="connsiteX4" fmla="*/ 1173048 w 1596260"/>
                    <a:gd name="connsiteY4" fmla="*/ 1311482 h 1919069"/>
                    <a:gd name="connsiteX5" fmla="*/ 1588662 w 1596260"/>
                    <a:gd name="connsiteY5" fmla="*/ 1699723 h 1919069"/>
                    <a:gd name="connsiteX6" fmla="*/ 1038225 w 1596260"/>
                    <a:gd name="connsiteY6" fmla="*/ 1919069 h 1919069"/>
                    <a:gd name="connsiteX7" fmla="*/ 0 w 1596260"/>
                    <a:gd name="connsiteY7" fmla="*/ 376019 h 1919069"/>
                    <a:gd name="connsiteX8" fmla="*/ 371475 w 1596260"/>
                    <a:gd name="connsiteY8" fmla="*/ 1118 h 1919069"/>
                    <a:gd name="connsiteX0" fmla="*/ 371475 w 1596260"/>
                    <a:gd name="connsiteY0" fmla="*/ 1118 h 1946976"/>
                    <a:gd name="connsiteX1" fmla="*/ 568075 w 1596260"/>
                    <a:gd name="connsiteY1" fmla="*/ 602876 h 1946976"/>
                    <a:gd name="connsiteX2" fmla="*/ 374089 w 1596260"/>
                    <a:gd name="connsiteY2" fmla="*/ 646744 h 1946976"/>
                    <a:gd name="connsiteX3" fmla="*/ 987445 w 1596260"/>
                    <a:gd name="connsiteY3" fmla="*/ 1528815 h 1946976"/>
                    <a:gd name="connsiteX4" fmla="*/ 1173048 w 1596260"/>
                    <a:gd name="connsiteY4" fmla="*/ 1311482 h 1946976"/>
                    <a:gd name="connsiteX5" fmla="*/ 1588662 w 1596260"/>
                    <a:gd name="connsiteY5" fmla="*/ 1699723 h 1946976"/>
                    <a:gd name="connsiteX6" fmla="*/ 1038225 w 1596260"/>
                    <a:gd name="connsiteY6" fmla="*/ 1919069 h 1946976"/>
                    <a:gd name="connsiteX7" fmla="*/ 0 w 1596260"/>
                    <a:gd name="connsiteY7" fmla="*/ 376019 h 1946976"/>
                    <a:gd name="connsiteX8" fmla="*/ 371475 w 1596260"/>
                    <a:gd name="connsiteY8" fmla="*/ 1118 h 1946976"/>
                    <a:gd name="connsiteX0" fmla="*/ 357053 w 1581838"/>
                    <a:gd name="connsiteY0" fmla="*/ 1118 h 1946976"/>
                    <a:gd name="connsiteX1" fmla="*/ 553653 w 1581838"/>
                    <a:gd name="connsiteY1" fmla="*/ 602876 h 1946976"/>
                    <a:gd name="connsiteX2" fmla="*/ 359667 w 1581838"/>
                    <a:gd name="connsiteY2" fmla="*/ 646744 h 1946976"/>
                    <a:gd name="connsiteX3" fmla="*/ 973023 w 1581838"/>
                    <a:gd name="connsiteY3" fmla="*/ 1528815 h 1946976"/>
                    <a:gd name="connsiteX4" fmla="*/ 1158626 w 1581838"/>
                    <a:gd name="connsiteY4" fmla="*/ 1311482 h 1946976"/>
                    <a:gd name="connsiteX5" fmla="*/ 1574240 w 1581838"/>
                    <a:gd name="connsiteY5" fmla="*/ 1699723 h 1946976"/>
                    <a:gd name="connsiteX6" fmla="*/ 1023803 w 1581838"/>
                    <a:gd name="connsiteY6" fmla="*/ 1919069 h 1946976"/>
                    <a:gd name="connsiteX7" fmla="*/ 0 w 1581838"/>
                    <a:gd name="connsiteY7" fmla="*/ 378903 h 1946976"/>
                    <a:gd name="connsiteX8" fmla="*/ 357053 w 1581838"/>
                    <a:gd name="connsiteY8" fmla="*/ 1118 h 1946976"/>
                    <a:gd name="connsiteX0" fmla="*/ 357053 w 1581838"/>
                    <a:gd name="connsiteY0" fmla="*/ 1118 h 1946976"/>
                    <a:gd name="connsiteX1" fmla="*/ 553653 w 1581838"/>
                    <a:gd name="connsiteY1" fmla="*/ 602876 h 1946976"/>
                    <a:gd name="connsiteX2" fmla="*/ 359667 w 1581838"/>
                    <a:gd name="connsiteY2" fmla="*/ 646744 h 1946976"/>
                    <a:gd name="connsiteX3" fmla="*/ 973023 w 1581838"/>
                    <a:gd name="connsiteY3" fmla="*/ 1528815 h 1946976"/>
                    <a:gd name="connsiteX4" fmla="*/ 1158626 w 1581838"/>
                    <a:gd name="connsiteY4" fmla="*/ 1311482 h 1946976"/>
                    <a:gd name="connsiteX5" fmla="*/ 1574240 w 1581838"/>
                    <a:gd name="connsiteY5" fmla="*/ 1699723 h 1946976"/>
                    <a:gd name="connsiteX6" fmla="*/ 1023803 w 1581838"/>
                    <a:gd name="connsiteY6" fmla="*/ 1919069 h 1946976"/>
                    <a:gd name="connsiteX7" fmla="*/ 0 w 1581838"/>
                    <a:gd name="connsiteY7" fmla="*/ 378903 h 1946976"/>
                    <a:gd name="connsiteX8" fmla="*/ 357053 w 1581838"/>
                    <a:gd name="connsiteY8" fmla="*/ 1118 h 1946976"/>
                    <a:gd name="connsiteX0" fmla="*/ 357053 w 1581838"/>
                    <a:gd name="connsiteY0" fmla="*/ 1118 h 1946976"/>
                    <a:gd name="connsiteX1" fmla="*/ 553653 w 1581838"/>
                    <a:gd name="connsiteY1" fmla="*/ 602876 h 1946976"/>
                    <a:gd name="connsiteX2" fmla="*/ 359667 w 1581838"/>
                    <a:gd name="connsiteY2" fmla="*/ 646744 h 1946976"/>
                    <a:gd name="connsiteX3" fmla="*/ 973023 w 1581838"/>
                    <a:gd name="connsiteY3" fmla="*/ 1528815 h 1946976"/>
                    <a:gd name="connsiteX4" fmla="*/ 1158626 w 1581838"/>
                    <a:gd name="connsiteY4" fmla="*/ 1311482 h 1946976"/>
                    <a:gd name="connsiteX5" fmla="*/ 1574240 w 1581838"/>
                    <a:gd name="connsiteY5" fmla="*/ 1699723 h 1946976"/>
                    <a:gd name="connsiteX6" fmla="*/ 1023803 w 1581838"/>
                    <a:gd name="connsiteY6" fmla="*/ 1919069 h 1946976"/>
                    <a:gd name="connsiteX7" fmla="*/ 0 w 1581838"/>
                    <a:gd name="connsiteY7" fmla="*/ 378903 h 1946976"/>
                    <a:gd name="connsiteX8" fmla="*/ 357053 w 1581838"/>
                    <a:gd name="connsiteY8" fmla="*/ 1118 h 1946976"/>
                    <a:gd name="connsiteX0" fmla="*/ 333976 w 1558761"/>
                    <a:gd name="connsiteY0" fmla="*/ 1118 h 1946976"/>
                    <a:gd name="connsiteX1" fmla="*/ 530576 w 1558761"/>
                    <a:gd name="connsiteY1" fmla="*/ 602876 h 1946976"/>
                    <a:gd name="connsiteX2" fmla="*/ 336590 w 1558761"/>
                    <a:gd name="connsiteY2" fmla="*/ 646744 h 1946976"/>
                    <a:gd name="connsiteX3" fmla="*/ 949946 w 1558761"/>
                    <a:gd name="connsiteY3" fmla="*/ 1528815 h 1946976"/>
                    <a:gd name="connsiteX4" fmla="*/ 1135549 w 1558761"/>
                    <a:gd name="connsiteY4" fmla="*/ 1311482 h 1946976"/>
                    <a:gd name="connsiteX5" fmla="*/ 1551163 w 1558761"/>
                    <a:gd name="connsiteY5" fmla="*/ 1699723 h 1946976"/>
                    <a:gd name="connsiteX6" fmla="*/ 1000726 w 1558761"/>
                    <a:gd name="connsiteY6" fmla="*/ 1919069 h 1946976"/>
                    <a:gd name="connsiteX7" fmla="*/ 0 w 1558761"/>
                    <a:gd name="connsiteY7" fmla="*/ 390441 h 1946976"/>
                    <a:gd name="connsiteX8" fmla="*/ 333976 w 1558761"/>
                    <a:gd name="connsiteY8" fmla="*/ 1118 h 1946976"/>
                    <a:gd name="connsiteX0" fmla="*/ 335877 w 1560662"/>
                    <a:gd name="connsiteY0" fmla="*/ 1118 h 1946976"/>
                    <a:gd name="connsiteX1" fmla="*/ 532477 w 1560662"/>
                    <a:gd name="connsiteY1" fmla="*/ 602876 h 1946976"/>
                    <a:gd name="connsiteX2" fmla="*/ 338491 w 1560662"/>
                    <a:gd name="connsiteY2" fmla="*/ 646744 h 1946976"/>
                    <a:gd name="connsiteX3" fmla="*/ 951847 w 1560662"/>
                    <a:gd name="connsiteY3" fmla="*/ 1528815 h 1946976"/>
                    <a:gd name="connsiteX4" fmla="*/ 1137450 w 1560662"/>
                    <a:gd name="connsiteY4" fmla="*/ 1311482 h 1946976"/>
                    <a:gd name="connsiteX5" fmla="*/ 1553064 w 1560662"/>
                    <a:gd name="connsiteY5" fmla="*/ 1699723 h 1946976"/>
                    <a:gd name="connsiteX6" fmla="*/ 1002627 w 1560662"/>
                    <a:gd name="connsiteY6" fmla="*/ 1919069 h 1946976"/>
                    <a:gd name="connsiteX7" fmla="*/ 1901 w 1560662"/>
                    <a:gd name="connsiteY7" fmla="*/ 390441 h 1946976"/>
                    <a:gd name="connsiteX8" fmla="*/ 335877 w 1560662"/>
                    <a:gd name="connsiteY8" fmla="*/ 1118 h 1946976"/>
                    <a:gd name="connsiteX0" fmla="*/ 335877 w 1560662"/>
                    <a:gd name="connsiteY0" fmla="*/ 1118 h 1946976"/>
                    <a:gd name="connsiteX1" fmla="*/ 532477 w 1560662"/>
                    <a:gd name="connsiteY1" fmla="*/ 602876 h 1946976"/>
                    <a:gd name="connsiteX2" fmla="*/ 338491 w 1560662"/>
                    <a:gd name="connsiteY2" fmla="*/ 646744 h 1946976"/>
                    <a:gd name="connsiteX3" fmla="*/ 951847 w 1560662"/>
                    <a:gd name="connsiteY3" fmla="*/ 1528815 h 1946976"/>
                    <a:gd name="connsiteX4" fmla="*/ 1137450 w 1560662"/>
                    <a:gd name="connsiteY4" fmla="*/ 1311482 h 1946976"/>
                    <a:gd name="connsiteX5" fmla="*/ 1553064 w 1560662"/>
                    <a:gd name="connsiteY5" fmla="*/ 1699723 h 1946976"/>
                    <a:gd name="connsiteX6" fmla="*/ 1002627 w 1560662"/>
                    <a:gd name="connsiteY6" fmla="*/ 1919069 h 1946976"/>
                    <a:gd name="connsiteX7" fmla="*/ 1901 w 1560662"/>
                    <a:gd name="connsiteY7" fmla="*/ 390441 h 1946976"/>
                    <a:gd name="connsiteX8" fmla="*/ 335877 w 1560662"/>
                    <a:gd name="connsiteY8" fmla="*/ 1118 h 1946976"/>
                    <a:gd name="connsiteX0" fmla="*/ 335877 w 1560662"/>
                    <a:gd name="connsiteY0" fmla="*/ 1118 h 1946976"/>
                    <a:gd name="connsiteX1" fmla="*/ 532477 w 1560662"/>
                    <a:gd name="connsiteY1" fmla="*/ 602876 h 1946976"/>
                    <a:gd name="connsiteX2" fmla="*/ 338491 w 1560662"/>
                    <a:gd name="connsiteY2" fmla="*/ 646744 h 1946976"/>
                    <a:gd name="connsiteX3" fmla="*/ 951847 w 1560662"/>
                    <a:gd name="connsiteY3" fmla="*/ 1528815 h 1946976"/>
                    <a:gd name="connsiteX4" fmla="*/ 1137450 w 1560662"/>
                    <a:gd name="connsiteY4" fmla="*/ 1311482 h 1946976"/>
                    <a:gd name="connsiteX5" fmla="*/ 1553064 w 1560662"/>
                    <a:gd name="connsiteY5" fmla="*/ 1699723 h 1946976"/>
                    <a:gd name="connsiteX6" fmla="*/ 1002627 w 1560662"/>
                    <a:gd name="connsiteY6" fmla="*/ 1919069 h 1946976"/>
                    <a:gd name="connsiteX7" fmla="*/ 1901 w 1560662"/>
                    <a:gd name="connsiteY7" fmla="*/ 390441 h 1946976"/>
                    <a:gd name="connsiteX8" fmla="*/ 335877 w 1560662"/>
                    <a:gd name="connsiteY8" fmla="*/ 1118 h 1946976"/>
                    <a:gd name="connsiteX0" fmla="*/ 335877 w 1560662"/>
                    <a:gd name="connsiteY0" fmla="*/ 1118 h 1946976"/>
                    <a:gd name="connsiteX1" fmla="*/ 532477 w 1560662"/>
                    <a:gd name="connsiteY1" fmla="*/ 602876 h 1946976"/>
                    <a:gd name="connsiteX2" fmla="*/ 344260 w 1560662"/>
                    <a:gd name="connsiteY2" fmla="*/ 655398 h 1946976"/>
                    <a:gd name="connsiteX3" fmla="*/ 951847 w 1560662"/>
                    <a:gd name="connsiteY3" fmla="*/ 1528815 h 1946976"/>
                    <a:gd name="connsiteX4" fmla="*/ 1137450 w 1560662"/>
                    <a:gd name="connsiteY4" fmla="*/ 1311482 h 1946976"/>
                    <a:gd name="connsiteX5" fmla="*/ 1553064 w 1560662"/>
                    <a:gd name="connsiteY5" fmla="*/ 1699723 h 1946976"/>
                    <a:gd name="connsiteX6" fmla="*/ 1002627 w 1560662"/>
                    <a:gd name="connsiteY6" fmla="*/ 1919069 h 1946976"/>
                    <a:gd name="connsiteX7" fmla="*/ 1901 w 1560662"/>
                    <a:gd name="connsiteY7" fmla="*/ 390441 h 1946976"/>
                    <a:gd name="connsiteX8" fmla="*/ 335877 w 1560662"/>
                    <a:gd name="connsiteY8" fmla="*/ 1118 h 1946976"/>
                    <a:gd name="connsiteX0" fmla="*/ 335877 w 1560662"/>
                    <a:gd name="connsiteY0" fmla="*/ 196 h 1946054"/>
                    <a:gd name="connsiteX1" fmla="*/ 532477 w 1560662"/>
                    <a:gd name="connsiteY1" fmla="*/ 601954 h 1946054"/>
                    <a:gd name="connsiteX2" fmla="*/ 344260 w 1560662"/>
                    <a:gd name="connsiteY2" fmla="*/ 654476 h 1946054"/>
                    <a:gd name="connsiteX3" fmla="*/ 951847 w 1560662"/>
                    <a:gd name="connsiteY3" fmla="*/ 1527893 h 1946054"/>
                    <a:gd name="connsiteX4" fmla="*/ 1137450 w 1560662"/>
                    <a:gd name="connsiteY4" fmla="*/ 1310560 h 1946054"/>
                    <a:gd name="connsiteX5" fmla="*/ 1553064 w 1560662"/>
                    <a:gd name="connsiteY5" fmla="*/ 1698801 h 1946054"/>
                    <a:gd name="connsiteX6" fmla="*/ 1002627 w 1560662"/>
                    <a:gd name="connsiteY6" fmla="*/ 1918147 h 1946054"/>
                    <a:gd name="connsiteX7" fmla="*/ 1901 w 1560662"/>
                    <a:gd name="connsiteY7" fmla="*/ 389519 h 1946054"/>
                    <a:gd name="connsiteX8" fmla="*/ 335877 w 1560662"/>
                    <a:gd name="connsiteY8" fmla="*/ 196 h 1946054"/>
                    <a:gd name="connsiteX0" fmla="*/ 332898 w 1560662"/>
                    <a:gd name="connsiteY0" fmla="*/ 199 h 1937121"/>
                    <a:gd name="connsiteX1" fmla="*/ 532477 w 1560662"/>
                    <a:gd name="connsiteY1" fmla="*/ 593021 h 1937121"/>
                    <a:gd name="connsiteX2" fmla="*/ 344260 w 1560662"/>
                    <a:gd name="connsiteY2" fmla="*/ 645543 h 1937121"/>
                    <a:gd name="connsiteX3" fmla="*/ 951847 w 1560662"/>
                    <a:gd name="connsiteY3" fmla="*/ 1518960 h 1937121"/>
                    <a:gd name="connsiteX4" fmla="*/ 1137450 w 1560662"/>
                    <a:gd name="connsiteY4" fmla="*/ 1301627 h 1937121"/>
                    <a:gd name="connsiteX5" fmla="*/ 1553064 w 1560662"/>
                    <a:gd name="connsiteY5" fmla="*/ 1689868 h 1937121"/>
                    <a:gd name="connsiteX6" fmla="*/ 1002627 w 1560662"/>
                    <a:gd name="connsiteY6" fmla="*/ 1909214 h 1937121"/>
                    <a:gd name="connsiteX7" fmla="*/ 1901 w 1560662"/>
                    <a:gd name="connsiteY7" fmla="*/ 380586 h 1937121"/>
                    <a:gd name="connsiteX8" fmla="*/ 332898 w 1560662"/>
                    <a:gd name="connsiteY8" fmla="*/ 199 h 1937121"/>
                    <a:gd name="connsiteX0" fmla="*/ 332898 w 1560662"/>
                    <a:gd name="connsiteY0" fmla="*/ 199 h 1937121"/>
                    <a:gd name="connsiteX1" fmla="*/ 532477 w 1560662"/>
                    <a:gd name="connsiteY1" fmla="*/ 593021 h 1937121"/>
                    <a:gd name="connsiteX2" fmla="*/ 344260 w 1560662"/>
                    <a:gd name="connsiteY2" fmla="*/ 645543 h 1937121"/>
                    <a:gd name="connsiteX3" fmla="*/ 951847 w 1560662"/>
                    <a:gd name="connsiteY3" fmla="*/ 1518960 h 1937121"/>
                    <a:gd name="connsiteX4" fmla="*/ 1137450 w 1560662"/>
                    <a:gd name="connsiteY4" fmla="*/ 1301627 h 1937121"/>
                    <a:gd name="connsiteX5" fmla="*/ 1553064 w 1560662"/>
                    <a:gd name="connsiteY5" fmla="*/ 1689868 h 1937121"/>
                    <a:gd name="connsiteX6" fmla="*/ 1002627 w 1560662"/>
                    <a:gd name="connsiteY6" fmla="*/ 1909214 h 1937121"/>
                    <a:gd name="connsiteX7" fmla="*/ 1901 w 1560662"/>
                    <a:gd name="connsiteY7" fmla="*/ 380586 h 1937121"/>
                    <a:gd name="connsiteX8" fmla="*/ 332898 w 1560662"/>
                    <a:gd name="connsiteY8" fmla="*/ 199 h 1937121"/>
                    <a:gd name="connsiteX0" fmla="*/ 332898 w 1560662"/>
                    <a:gd name="connsiteY0" fmla="*/ 199 h 1937121"/>
                    <a:gd name="connsiteX1" fmla="*/ 532477 w 1560662"/>
                    <a:gd name="connsiteY1" fmla="*/ 593021 h 1937121"/>
                    <a:gd name="connsiteX2" fmla="*/ 344260 w 1560662"/>
                    <a:gd name="connsiteY2" fmla="*/ 645543 h 1937121"/>
                    <a:gd name="connsiteX3" fmla="*/ 951847 w 1560662"/>
                    <a:gd name="connsiteY3" fmla="*/ 1518960 h 1937121"/>
                    <a:gd name="connsiteX4" fmla="*/ 1137450 w 1560662"/>
                    <a:gd name="connsiteY4" fmla="*/ 1301627 h 1937121"/>
                    <a:gd name="connsiteX5" fmla="*/ 1553064 w 1560662"/>
                    <a:gd name="connsiteY5" fmla="*/ 1689868 h 1937121"/>
                    <a:gd name="connsiteX6" fmla="*/ 1002627 w 1560662"/>
                    <a:gd name="connsiteY6" fmla="*/ 1909214 h 1937121"/>
                    <a:gd name="connsiteX7" fmla="*/ 1901 w 1560662"/>
                    <a:gd name="connsiteY7" fmla="*/ 380586 h 1937121"/>
                    <a:gd name="connsiteX8" fmla="*/ 332898 w 1560662"/>
                    <a:gd name="connsiteY8" fmla="*/ 199 h 1937121"/>
                    <a:gd name="connsiteX0" fmla="*/ 332898 w 1565431"/>
                    <a:gd name="connsiteY0" fmla="*/ 199 h 1937121"/>
                    <a:gd name="connsiteX1" fmla="*/ 532477 w 1565431"/>
                    <a:gd name="connsiteY1" fmla="*/ 593021 h 1937121"/>
                    <a:gd name="connsiteX2" fmla="*/ 344260 w 1565431"/>
                    <a:gd name="connsiteY2" fmla="*/ 645543 h 1937121"/>
                    <a:gd name="connsiteX3" fmla="*/ 951847 w 1565431"/>
                    <a:gd name="connsiteY3" fmla="*/ 1518960 h 1937121"/>
                    <a:gd name="connsiteX4" fmla="*/ 1137450 w 1565431"/>
                    <a:gd name="connsiteY4" fmla="*/ 1301627 h 1937121"/>
                    <a:gd name="connsiteX5" fmla="*/ 1553064 w 1565431"/>
                    <a:gd name="connsiteY5" fmla="*/ 1689868 h 1937121"/>
                    <a:gd name="connsiteX6" fmla="*/ 1002627 w 1565431"/>
                    <a:gd name="connsiteY6" fmla="*/ 1909214 h 1937121"/>
                    <a:gd name="connsiteX7" fmla="*/ 1901 w 1565431"/>
                    <a:gd name="connsiteY7" fmla="*/ 380586 h 1937121"/>
                    <a:gd name="connsiteX8" fmla="*/ 332898 w 1565431"/>
                    <a:gd name="connsiteY8" fmla="*/ 199 h 1937121"/>
                    <a:gd name="connsiteX0" fmla="*/ 332898 w 1565431"/>
                    <a:gd name="connsiteY0" fmla="*/ 199 h 1937121"/>
                    <a:gd name="connsiteX1" fmla="*/ 532477 w 1565431"/>
                    <a:gd name="connsiteY1" fmla="*/ 593021 h 1937121"/>
                    <a:gd name="connsiteX2" fmla="*/ 344260 w 1565431"/>
                    <a:gd name="connsiteY2" fmla="*/ 645543 h 1937121"/>
                    <a:gd name="connsiteX3" fmla="*/ 951847 w 1565431"/>
                    <a:gd name="connsiteY3" fmla="*/ 1518960 h 1937121"/>
                    <a:gd name="connsiteX4" fmla="*/ 1137450 w 1565431"/>
                    <a:gd name="connsiteY4" fmla="*/ 1301627 h 1937121"/>
                    <a:gd name="connsiteX5" fmla="*/ 1553064 w 1565431"/>
                    <a:gd name="connsiteY5" fmla="*/ 1689868 h 1937121"/>
                    <a:gd name="connsiteX6" fmla="*/ 1002627 w 1565431"/>
                    <a:gd name="connsiteY6" fmla="*/ 1909214 h 1937121"/>
                    <a:gd name="connsiteX7" fmla="*/ 1901 w 1565431"/>
                    <a:gd name="connsiteY7" fmla="*/ 380586 h 1937121"/>
                    <a:gd name="connsiteX8" fmla="*/ 332898 w 1565431"/>
                    <a:gd name="connsiteY8" fmla="*/ 199 h 1937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5431" h="1937121">
                      <a:moveTo>
                        <a:pt x="332898" y="199"/>
                      </a:moveTo>
                      <a:cubicBezTo>
                        <a:pt x="480797" y="-12106"/>
                        <a:pt x="712130" y="551085"/>
                        <a:pt x="532477" y="593021"/>
                      </a:cubicBezTo>
                      <a:lnTo>
                        <a:pt x="344260" y="645543"/>
                      </a:lnTo>
                      <a:cubicBezTo>
                        <a:pt x="475639" y="1163599"/>
                        <a:pt x="690666" y="1300897"/>
                        <a:pt x="951847" y="1518960"/>
                      </a:cubicBezTo>
                      <a:cubicBezTo>
                        <a:pt x="1003138" y="1396518"/>
                        <a:pt x="1042046" y="1291100"/>
                        <a:pt x="1137450" y="1301627"/>
                      </a:cubicBezTo>
                      <a:cubicBezTo>
                        <a:pt x="1276950" y="1299313"/>
                        <a:pt x="1636332" y="1564228"/>
                        <a:pt x="1553064" y="1689868"/>
                      </a:cubicBezTo>
                      <a:cubicBezTo>
                        <a:pt x="1389777" y="1941825"/>
                        <a:pt x="1145722" y="1971673"/>
                        <a:pt x="1002627" y="1909214"/>
                      </a:cubicBezTo>
                      <a:cubicBezTo>
                        <a:pt x="545977" y="1690048"/>
                        <a:pt x="-37590" y="1110316"/>
                        <a:pt x="1901" y="380586"/>
                      </a:cubicBezTo>
                      <a:cubicBezTo>
                        <a:pt x="36305" y="148891"/>
                        <a:pt x="133416" y="23363"/>
                        <a:pt x="332898" y="199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699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2211109-F486-092A-6464-6912F313F7BE}"/>
                    </a:ext>
                  </a:extLst>
                </p:cNvPr>
                <p:cNvSpPr txBox="1"/>
                <p:nvPr/>
              </p:nvSpPr>
              <p:spPr>
                <a:xfrm>
                  <a:off x="4348665" y="4518995"/>
                  <a:ext cx="35606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>
                      <a:solidFill>
                        <a:schemeClr val="tx2"/>
                      </a:solidFill>
                    </a:rPr>
                    <a:t>020/234-114</a:t>
                  </a:r>
                  <a:endParaRPr lang="x-none" sz="2800" dirty="0"/>
                </a:p>
              </p:txBody>
            </p:sp>
          </p:grpSp>
        </p:grpSp>
        <p:sp>
          <p:nvSpPr>
            <p:cNvPr id="31" name="Teardrop 6">
              <a:extLst>
                <a:ext uri="{FF2B5EF4-FFF2-40B4-BE49-F238E27FC236}">
                  <a16:creationId xmlns:a16="http://schemas.microsoft.com/office/drawing/2014/main" id="{3364D668-C6CA-712D-4451-4CE2223A0B80}"/>
                </a:ext>
              </a:extLst>
            </p:cNvPr>
            <p:cNvSpPr/>
            <p:nvPr/>
          </p:nvSpPr>
          <p:spPr>
            <a:xfrm rot="8100000">
              <a:off x="4432667" y="2076009"/>
              <a:ext cx="417475" cy="41747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699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FBAE8BB-79B8-9166-4CFA-8F0DB645EAC1}"/>
                </a:ext>
              </a:extLst>
            </p:cNvPr>
            <p:cNvSpPr txBox="1"/>
            <p:nvPr/>
          </p:nvSpPr>
          <p:spPr>
            <a:xfrm>
              <a:off x="5164164" y="2056727"/>
              <a:ext cx="3560618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ME" sz="2800" dirty="0">
                  <a:solidFill>
                    <a:schemeClr val="tx2"/>
                  </a:solidFill>
                </a:rPr>
                <a:t>Bulevar Džordža Vašingtona 92 Podgorica</a:t>
              </a:r>
              <a:endParaRPr lang="x-none" sz="2800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E13852BD-D946-6831-31B4-1F71E03F60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3757" r="-4807" b="69813"/>
          <a:stretch/>
        </p:blipFill>
        <p:spPr>
          <a:xfrm>
            <a:off x="4547216" y="5617302"/>
            <a:ext cx="3560618" cy="8066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9ED9CC-7E7B-E224-DF6E-CDF82DA4A3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66" y="-116113"/>
            <a:ext cx="5256581" cy="19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D8336E7D-6805-72C3-2A82-9E90523CF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5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E2332-55DB-3B45-87A8-F540C38242B1}"/>
              </a:ext>
            </a:extLst>
          </p:cNvPr>
          <p:cNvSpPr/>
          <p:nvPr/>
        </p:nvSpPr>
        <p:spPr>
          <a:xfrm>
            <a:off x="8105652" y="3361489"/>
            <a:ext cx="3273552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351" b="1" dirty="0">
              <a:solidFill>
                <a:schemeClr val="tx2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81224-0C96-7D46-BEF0-77A630CE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4681ED-B45B-4C26-BF8A-F9B0FE72F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31" y="6123709"/>
            <a:ext cx="2102806" cy="77836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452518"/>
              </p:ext>
            </p:extLst>
          </p:nvPr>
        </p:nvGraphicFramePr>
        <p:xfrm>
          <a:off x="167148" y="1283109"/>
          <a:ext cx="11321846" cy="602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73921B66-9B22-D489-9456-B508D0FE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8" y="499175"/>
            <a:ext cx="1162861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4000" b="1" dirty="0" smtClean="0">
                <a:solidFill>
                  <a:schemeClr val="accent2">
                    <a:lumMod val="50000"/>
                  </a:schemeClr>
                </a:solidFill>
              </a:rPr>
              <a:t>Are you satisfied with the performance of the Government of Milojko Spajić so far? </a:t>
            </a:r>
            <a:r>
              <a:rPr lang="en-GB" sz="4000" b="1" dirty="0" smtClean="0">
                <a:solidFill>
                  <a:schemeClr val="accent2">
                    <a:lumMod val="50000"/>
                  </a:schemeClr>
                </a:solidFill>
              </a:rPr>
              <a:t>%</a:t>
            </a:r>
            <a:r>
              <a:rPr lang="x-none" sz="5400" dirty="0">
                <a:solidFill>
                  <a:schemeClr val="tx2"/>
                </a:solidFill>
                <a:highlight>
                  <a:srgbClr val="DDDEE2"/>
                </a:highlight>
              </a:rPr>
              <a:t/>
            </a:r>
            <a:br>
              <a:rPr lang="x-none" sz="5400" dirty="0">
                <a:solidFill>
                  <a:schemeClr val="tx2"/>
                </a:solidFill>
                <a:highlight>
                  <a:srgbClr val="DDDEE2"/>
                </a:highligh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6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89A286E8-E484-827F-7B86-2EA87B382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214B11-388E-4943-ADE8-437CE0A6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B66C45-4432-68EF-FFDB-E71DA1E01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6" y="5969018"/>
            <a:ext cx="2102806" cy="77836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851342"/>
              </p:ext>
            </p:extLst>
          </p:nvPr>
        </p:nvGraphicFramePr>
        <p:xfrm>
          <a:off x="589280" y="2113935"/>
          <a:ext cx="11234802" cy="363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4D72301-B747-9C2D-32BF-646B6D44C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39" y="276008"/>
            <a:ext cx="11677281" cy="1371600"/>
          </a:xfrm>
        </p:spPr>
        <p:txBody>
          <a:bodyPr>
            <a:noAutofit/>
          </a:bodyPr>
          <a:lstStyle/>
          <a:p>
            <a:pPr algn="ctr"/>
            <a:r>
              <a:rPr lang="sr-Latn-BA" sz="3600" b="1" dirty="0" smtClean="0">
                <a:solidFill>
                  <a:schemeClr val="accent2">
                    <a:lumMod val="50000"/>
                  </a:schemeClr>
                </a:solidFill>
              </a:rPr>
              <a:t>Satisfaction with the Government Performance </a:t>
            </a:r>
            <a:r>
              <a:rPr lang="en-GB" sz="3600" b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trend (%)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4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E7814B18-B7FC-FBA3-FAFE-81F9636DC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E2332-55DB-3B45-87A8-F540C38242B1}"/>
              </a:ext>
            </a:extLst>
          </p:cNvPr>
          <p:cNvSpPr/>
          <p:nvPr/>
        </p:nvSpPr>
        <p:spPr>
          <a:xfrm>
            <a:off x="8105652" y="3361489"/>
            <a:ext cx="3273552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351" b="1" dirty="0">
              <a:solidFill>
                <a:schemeClr val="tx2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481224-0C96-7D46-BEF0-77A630CE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4681ED-B45B-4C26-BF8A-F9B0FE72FD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133" y="5924395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BE9568-3926-954F-4FE7-BF763278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838" y="241978"/>
            <a:ext cx="10564761" cy="1371600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Assessment of the impact of salary and pension increases</a:t>
            </a:r>
            <a:r>
              <a:rPr lang="sr-Latn-ME" sz="36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sr-Latn-ME" sz="3600" b="1" dirty="0">
                <a:solidFill>
                  <a:schemeClr val="accent2">
                    <a:lumMod val="50000"/>
                  </a:schemeClr>
                </a:solidFill>
              </a:rPr>
              <a:t>%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1D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344142"/>
              </p:ext>
            </p:extLst>
          </p:nvPr>
        </p:nvGraphicFramePr>
        <p:xfrm>
          <a:off x="698090" y="1543665"/>
          <a:ext cx="11234830" cy="430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7096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DFFB9FD0-8B59-3B83-F976-CBC882E5A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63351-13AB-964C-A036-3BBEB1F6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E7ED55-92DF-2BF8-99D0-AD4CDE9AC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6" y="6230441"/>
            <a:ext cx="2102806" cy="7783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B134590-5ADE-25DD-2CE9-1C39D7BF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38" y="-289180"/>
            <a:ext cx="11854262" cy="1371600"/>
          </a:xfrm>
        </p:spPr>
        <p:txBody>
          <a:bodyPr>
            <a:normAutofit/>
          </a:bodyPr>
          <a:lstStyle/>
          <a:p>
            <a:pPr algn="ctr"/>
            <a:r>
              <a:rPr lang="sr-Latn-BA" sz="2800" b="1" dirty="0" smtClean="0">
                <a:solidFill>
                  <a:schemeClr val="accent2">
                    <a:lumMod val="50000"/>
                  </a:schemeClr>
                </a:solidFill>
              </a:rPr>
              <a:t>Trust in institutions 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sum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sr-Latn-BA" sz="2800" b="1" dirty="0" smtClean="0">
                <a:solidFill>
                  <a:schemeClr val="accent2">
                    <a:lumMod val="50000"/>
                  </a:schemeClr>
                </a:solidFill>
              </a:rPr>
              <a:t>mostly and high degree of the trust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(%)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960757"/>
              </p:ext>
            </p:extLst>
          </p:nvPr>
        </p:nvGraphicFramePr>
        <p:xfrm>
          <a:off x="1283108" y="1184815"/>
          <a:ext cx="10400891" cy="504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217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dots and lines&#10;&#10;AI-generated content may be incorrect.">
            <a:extLst>
              <a:ext uri="{FF2B5EF4-FFF2-40B4-BE49-F238E27FC236}">
                <a16:creationId xmlns:a16="http://schemas.microsoft.com/office/drawing/2014/main" id="{08B6B4C1-3930-FD86-C798-8C915DA1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65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F231-0B7D-704C-A42E-E326BC1EB29E}"/>
              </a:ext>
            </a:extLst>
          </p:cNvPr>
          <p:cNvSpPr txBox="1"/>
          <p:nvPr/>
        </p:nvSpPr>
        <p:spPr>
          <a:xfrm flipH="1">
            <a:off x="9481133" y="277092"/>
            <a:ext cx="4802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35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97847-A9C2-6544-9F9E-A4F6329D497B}"/>
              </a:ext>
            </a:extLst>
          </p:cNvPr>
          <p:cNvSpPr txBox="1"/>
          <p:nvPr/>
        </p:nvSpPr>
        <p:spPr>
          <a:xfrm>
            <a:off x="11194474" y="6123709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7B6A-2588-CB4B-B5FD-BBE78F0B1368}"/>
              </a:ext>
            </a:extLst>
          </p:cNvPr>
          <p:cNvSpPr txBox="1"/>
          <p:nvPr/>
        </p:nvSpPr>
        <p:spPr>
          <a:xfrm>
            <a:off x="8991603" y="1662546"/>
            <a:ext cx="18473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135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1EFD6B-E333-CF47-B945-09C22D3A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7847B5-B33B-8427-8B5A-BBEE490E6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022" y="6123709"/>
            <a:ext cx="2102806" cy="7783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0D39F4E-4132-0A93-5C92-26203B6E9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46" y="91352"/>
            <a:ext cx="1219199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  <a:t>Povjerenje u institucije – </a:t>
            </a:r>
            <a:b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  <a:t>sum: </a:t>
            </a:r>
            <a:r>
              <a:rPr lang="en-GB" sz="3100" b="1" dirty="0" err="1">
                <a:solidFill>
                  <a:schemeClr val="accent2">
                    <a:lumMod val="50000"/>
                  </a:schemeClr>
                </a:solidFill>
              </a:rPr>
              <a:t>uglavnom</a:t>
            </a:r>
            <a: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100" b="1" dirty="0" err="1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100" b="1" dirty="0" err="1">
                <a:solidFill>
                  <a:schemeClr val="accent2">
                    <a:lumMod val="50000"/>
                  </a:schemeClr>
                </a:solidFill>
              </a:rPr>
              <a:t>veliko</a:t>
            </a:r>
            <a: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100" b="1" dirty="0" err="1">
                <a:solidFill>
                  <a:schemeClr val="accent2">
                    <a:lumMod val="50000"/>
                  </a:schemeClr>
                </a:solidFill>
              </a:rPr>
              <a:t>povjerenje</a:t>
            </a:r>
            <a:r>
              <a:rPr lang="en-GB" sz="3100" b="1" dirty="0">
                <a:solidFill>
                  <a:schemeClr val="accent2">
                    <a:lumMod val="50000"/>
                  </a:schemeClr>
                </a:solidFill>
              </a:rPr>
              <a:t> trend (%)</a:t>
            </a:r>
            <a:r>
              <a:rPr lang="en-GB" b="1" dirty="0">
                <a:solidFill>
                  <a:schemeClr val="tx2"/>
                </a:solidFill>
              </a:rPr>
              <a:t/>
            </a:r>
            <a:br>
              <a:rPr lang="en-GB" b="1" dirty="0">
                <a:solidFill>
                  <a:schemeClr val="tx2"/>
                </a:solidFill>
              </a:rPr>
            </a:b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CD8DA57-5E48-7B7E-FA1D-077F54A5B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743920"/>
              </p:ext>
            </p:extLst>
          </p:nvPr>
        </p:nvGraphicFramePr>
        <p:xfrm>
          <a:off x="480406" y="958646"/>
          <a:ext cx="11452514" cy="558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2808523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998</Words>
  <Application>Microsoft Office PowerPoint</Application>
  <PresentationFormat>Widescreen</PresentationFormat>
  <Paragraphs>355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맑은 고딕</vt:lpstr>
      <vt:lpstr>Arial</vt:lpstr>
      <vt:lpstr>Arial Unicode MS</vt:lpstr>
      <vt:lpstr>Calibri</vt:lpstr>
      <vt:lpstr>Century Gothic</vt:lpstr>
      <vt:lpstr>Garamond</vt:lpstr>
      <vt:lpstr>Hiragino Kaku Gothic ProN W3</vt:lpstr>
      <vt:lpstr>Times New Roman</vt:lpstr>
      <vt:lpstr>Verdana</vt:lpstr>
      <vt:lpstr>Wingdings</vt:lpstr>
      <vt:lpstr>Cover and End Slide Master</vt:lpstr>
      <vt:lpstr>Contents Slide Master</vt:lpstr>
      <vt:lpstr>Section Break Slide Master</vt:lpstr>
      <vt:lpstr>Savon</vt:lpstr>
      <vt:lpstr>PowerPoint Presentation</vt:lpstr>
      <vt:lpstr>PowerPoint Presentation</vt:lpstr>
      <vt:lpstr>Generally, Montenegro is moving - %</vt:lpstr>
      <vt:lpstr>PowerPoint Presentation</vt:lpstr>
      <vt:lpstr>Are you satisfied with the performance of the Government of Milojko Spajić so far? % </vt:lpstr>
      <vt:lpstr>Satisfaction with the Government Performance – trend (%)</vt:lpstr>
      <vt:lpstr>Assessment of the impact of salary and pension increases- %</vt:lpstr>
      <vt:lpstr>Trust in institutions sum: mostly and high degree of the trust (%)</vt:lpstr>
      <vt:lpstr>Povjerenje u institucije –  sum: uglavnom i veliko povjerenje trend (%) </vt:lpstr>
      <vt:lpstr>Trust in political institutions:  Average: Government, President, Parliament, police, army, judiciary and political parties – trend (%)</vt:lpstr>
      <vt:lpstr>Average rating for politicians (from 1 to 5)  </vt:lpstr>
      <vt:lpstr>Share of Highest Rating (5) for Politicians- % </vt:lpstr>
      <vt:lpstr>Share of Highest Rating (5)  Difference - Septembar 2025 and May 2024. -%</vt:lpstr>
      <vt:lpstr>Rating of the ministries</vt:lpstr>
      <vt:lpstr>Rating of the political parties If  parliamentary elections were held next week, which party would you vote for? (% of affiliated) </vt:lpstr>
      <vt:lpstr>If parliamentary elections were held next week, which party would you vote fore? (above 1% - trend)</vt:lpstr>
      <vt:lpstr>Internal policy priorities - %</vt:lpstr>
      <vt:lpstr>Internal – political orientation %  </vt:lpstr>
      <vt:lpstr>Positive/negative changes in the previous period % </vt:lpstr>
      <vt:lpstr>Current concerns of the citizens about important questions - %  </vt:lpstr>
      <vt:lpstr>Concerns – trend %  </vt:lpstr>
      <vt:lpstr>How would you rate the current situation compared to the time when DPS was in power- %  </vt:lpstr>
      <vt:lpstr>How do you rate the stability of the Government of Milojko Spajić? % </vt:lpstr>
      <vt:lpstr>Do you support the reconstruction of the Government - %</vt:lpstr>
      <vt:lpstr>Do you think early parliamentary elections should be held? - % </vt:lpstr>
      <vt:lpstr>There are opinions that the Serbian Orthodox Church has an influence on political circumstances and political issues in Montenegro. What is your opinion on that? - %” </vt:lpstr>
      <vt:lpstr>There are some opinions that Serbia and its Government have an influence on the politics of Montenegro. What is your opinion about that?- %  </vt:lpstr>
      <vt:lpstr>The Second World War ended a long time ago. Who were, in your opinion, the real fighters against fascism? - %</vt:lpstr>
      <vt:lpstr>Recently a monument to Pavle Đurišić was constructed, and there was a lot of problems about that in the general public. What is your opinion about it?- % </vt:lpstr>
      <vt:lpstr>How do you rate the reaction of the state of Montenegro to the construction of this monument?- %  </vt:lpstr>
      <vt:lpstr>Do you support Montenegro’s membership in EU? -%    all citizens                                                                decided/referendum</vt:lpstr>
      <vt:lpstr>Support to the membership of Montenegro to EU-  trend (%)</vt:lpstr>
      <vt:lpstr>Do you support the membership of Montenegro in NATO? - %  </vt:lpstr>
      <vt:lpstr>Support to the membership of Montenegro in NATO - trend (%)</vt:lpstr>
      <vt:lpstr>How much shoud Montenegro’s foreign politics rely on - % </vt:lpstr>
      <vt:lpstr>Montenegro’s anchor in foreign policy  SUM: a complete one or mostly -trend (%)</vt:lpstr>
      <vt:lpstr>Priorities of the foreign politics %  </vt:lpstr>
      <vt:lpstr>The orientation of the foreign politics- %  </vt:lpstr>
      <vt:lpstr>How do you see the war between Russia and Ukraine? %  </vt:lpstr>
      <vt:lpstr>Who, in your opinion, is responsible for the start of the war in Ukraine? - %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Pc</cp:lastModifiedBy>
  <cp:revision>499</cp:revision>
  <cp:lastPrinted>2022-07-05T10:58:10Z</cp:lastPrinted>
  <dcterms:created xsi:type="dcterms:W3CDTF">2018-04-24T17:14:44Z</dcterms:created>
  <dcterms:modified xsi:type="dcterms:W3CDTF">2025-10-16T14:41:01Z</dcterms:modified>
</cp:coreProperties>
</file>