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78" r:id="rId5"/>
    <p:sldId id="259" r:id="rId6"/>
    <p:sldId id="260" r:id="rId7"/>
    <p:sldId id="264" r:id="rId8"/>
    <p:sldId id="265" r:id="rId9"/>
    <p:sldId id="274" r:id="rId10"/>
    <p:sldId id="275" r:id="rId11"/>
    <p:sldId id="276"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576" autoAdjust="0"/>
  </p:normalViewPr>
  <p:slideViewPr>
    <p:cSldViewPr>
      <p:cViewPr varScale="1">
        <p:scale>
          <a:sx n="44" d="100"/>
          <a:sy n="44" d="100"/>
        </p:scale>
        <p:origin x="-106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Ultima\AppData\Local\Temp\Book1_ROMI%2020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0"/>
          <c:order val="0"/>
          <c:dLbls>
            <c:txPr>
              <a:bodyPr/>
              <a:lstStyle/>
              <a:p>
                <a:pPr>
                  <a:defRPr lang="en-US" sz="1400"/>
                </a:pPr>
                <a:endParaRPr lang="en-US"/>
              </a:p>
            </c:txPr>
            <c:showVal val="1"/>
          </c:dLbls>
          <c:cat>
            <c:strRef>
              <c:f>Sheet6!$C$6:$C$9</c:f>
              <c:strCache>
                <c:ptCount val="4"/>
                <c:pt idx="0">
                  <c:v>U velikoj mjeri</c:v>
                </c:pt>
                <c:pt idx="1">
                  <c:v>Uglavnom opterećuje</c:v>
                </c:pt>
                <c:pt idx="2">
                  <c:v>Otežava, ali se snalazimo  na tržistu</c:v>
                </c:pt>
                <c:pt idx="3">
                  <c:v>Naše poslovanje ne opterećuje kriza</c:v>
                </c:pt>
              </c:strCache>
            </c:strRef>
          </c:cat>
          <c:val>
            <c:numRef>
              <c:f>Sheet6!$D$6:$D$9</c:f>
              <c:numCache>
                <c:formatCode>###0.0</c:formatCode>
                <c:ptCount val="4"/>
                <c:pt idx="0">
                  <c:v>21.621621621621621</c:v>
                </c:pt>
                <c:pt idx="1">
                  <c:v>31.081081081081081</c:v>
                </c:pt>
                <c:pt idx="2">
                  <c:v>41.891891891891895</c:v>
                </c:pt>
                <c:pt idx="3">
                  <c:v>5.4054054054054053</c:v>
                </c:pt>
              </c:numCache>
            </c:numRef>
          </c:val>
        </c:ser>
        <c:dLbls>
          <c:showVal val="1"/>
        </c:dLbls>
        <c:overlap val="-25"/>
        <c:axId val="36529664"/>
        <c:axId val="36531200"/>
      </c:barChart>
      <c:catAx>
        <c:axId val="36529664"/>
        <c:scaling>
          <c:orientation val="minMax"/>
        </c:scaling>
        <c:axPos val="l"/>
        <c:majorTickMark val="none"/>
        <c:tickLblPos val="nextTo"/>
        <c:txPr>
          <a:bodyPr/>
          <a:lstStyle/>
          <a:p>
            <a:pPr>
              <a:defRPr lang="en-US" sz="1400"/>
            </a:pPr>
            <a:endParaRPr lang="en-US"/>
          </a:p>
        </c:txPr>
        <c:crossAx val="36531200"/>
        <c:crosses val="autoZero"/>
        <c:auto val="1"/>
        <c:lblAlgn val="ctr"/>
        <c:lblOffset val="100"/>
      </c:catAx>
      <c:valAx>
        <c:axId val="36531200"/>
        <c:scaling>
          <c:orientation val="minMax"/>
        </c:scaling>
        <c:delete val="1"/>
        <c:axPos val="b"/>
        <c:numFmt formatCode="###0.0" sourceLinked="1"/>
        <c:tickLblPos val="nextTo"/>
        <c:crossAx val="36529664"/>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0"/>
          <c:order val="0"/>
          <c:dLbls>
            <c:txPr>
              <a:bodyPr/>
              <a:lstStyle/>
              <a:p>
                <a:pPr>
                  <a:defRPr lang="en-US" sz="1200"/>
                </a:pPr>
                <a:endParaRPr lang="en-US"/>
              </a:p>
            </c:txPr>
            <c:showVal val="1"/>
          </c:dLbls>
          <c:cat>
            <c:strRef>
              <c:f>Sheet7!$C$3:$C$16</c:f>
              <c:strCache>
                <c:ptCount val="14"/>
                <c:pt idx="0">
                  <c:v>Nedostatak izvora finansiranja</c:v>
                </c:pt>
                <c:pt idx="1">
                  <c:v>Malo tržište</c:v>
                </c:pt>
                <c:pt idx="2">
                  <c:v>Nedostatak državne podrške</c:v>
                </c:pt>
                <c:pt idx="3">
                  <c:v>Uticaj politike na ekonomiju</c:v>
                </c:pt>
                <c:pt idx="4">
                  <c:v>Nesigurni uslovi poslovanja tj. generalno loš poslovni ambijent</c:v>
                </c:pt>
                <c:pt idx="5">
                  <c:v>Korupcija</c:v>
                </c:pt>
                <c:pt idx="6">
                  <c:v>Snažna konkurencija</c:v>
                </c:pt>
                <c:pt idx="7">
                  <c:v>Nelojalna konkurencija</c:v>
                </c:pt>
                <c:pt idx="8">
                  <c:v>Nedovoljno obučena radna snaga</c:v>
                </c:pt>
                <c:pt idx="9">
                  <c:v>Nedostatak i/ili neefikasnost Zakona</c:v>
                </c:pt>
                <c:pt idx="10">
                  <c:v>Državna podrška nekim preduzećima na štetu ostalih preduzeća</c:v>
                </c:pt>
                <c:pt idx="11">
                  <c:v>Nedostatak inicijative, motivacije i inovativnosti kod zapošljenih</c:v>
                </c:pt>
                <c:pt idx="12">
                  <c:v>Nedostatak vještina u rukovođenju preduzeća</c:v>
                </c:pt>
                <c:pt idx="13">
                  <c:v>Kultura i ponašanje zapošljenih u preduzeću/loši međuljudski odnosi</c:v>
                </c:pt>
              </c:strCache>
            </c:strRef>
          </c:cat>
          <c:val>
            <c:numRef>
              <c:f>Sheet7!$D$3:$D$16</c:f>
              <c:numCache>
                <c:formatCode>General</c:formatCode>
                <c:ptCount val="14"/>
                <c:pt idx="0">
                  <c:v>69.5</c:v>
                </c:pt>
                <c:pt idx="1">
                  <c:v>68.2</c:v>
                </c:pt>
                <c:pt idx="2">
                  <c:v>51.7</c:v>
                </c:pt>
                <c:pt idx="3">
                  <c:v>49.7</c:v>
                </c:pt>
                <c:pt idx="4">
                  <c:v>47.7</c:v>
                </c:pt>
                <c:pt idx="5">
                  <c:v>47</c:v>
                </c:pt>
                <c:pt idx="6">
                  <c:v>44.4</c:v>
                </c:pt>
                <c:pt idx="7">
                  <c:v>44.4</c:v>
                </c:pt>
                <c:pt idx="8">
                  <c:v>42.4</c:v>
                </c:pt>
                <c:pt idx="9">
                  <c:v>38.4</c:v>
                </c:pt>
                <c:pt idx="10">
                  <c:v>37.700000000000003</c:v>
                </c:pt>
                <c:pt idx="11">
                  <c:v>36.4</c:v>
                </c:pt>
                <c:pt idx="12">
                  <c:v>33.800000000000004</c:v>
                </c:pt>
                <c:pt idx="13">
                  <c:v>31.1</c:v>
                </c:pt>
              </c:numCache>
            </c:numRef>
          </c:val>
        </c:ser>
        <c:dLbls>
          <c:showVal val="1"/>
        </c:dLbls>
        <c:overlap val="-25"/>
        <c:axId val="36559872"/>
        <c:axId val="36565760"/>
      </c:barChart>
      <c:catAx>
        <c:axId val="36559872"/>
        <c:scaling>
          <c:orientation val="minMax"/>
        </c:scaling>
        <c:axPos val="l"/>
        <c:majorTickMark val="none"/>
        <c:tickLblPos val="nextTo"/>
        <c:txPr>
          <a:bodyPr/>
          <a:lstStyle/>
          <a:p>
            <a:pPr>
              <a:defRPr lang="en-US" sz="1050"/>
            </a:pPr>
            <a:endParaRPr lang="en-US"/>
          </a:p>
        </c:txPr>
        <c:crossAx val="36565760"/>
        <c:crosses val="autoZero"/>
        <c:auto val="1"/>
        <c:lblAlgn val="ctr"/>
        <c:lblOffset val="100"/>
      </c:catAx>
      <c:valAx>
        <c:axId val="36565760"/>
        <c:scaling>
          <c:orientation val="minMax"/>
        </c:scaling>
        <c:delete val="1"/>
        <c:axPos val="b"/>
        <c:numFmt formatCode="General" sourceLinked="1"/>
        <c:tickLblPos val="nextTo"/>
        <c:crossAx val="36559872"/>
        <c:crosses val="autoZero"/>
        <c:crossBetween val="between"/>
      </c:valAx>
    </c:plotArea>
    <c:plotVisOnly val="1"/>
  </c:chart>
  <c:txPr>
    <a:bodyPr/>
    <a:lstStyle/>
    <a:p>
      <a:pPr>
        <a:defRPr sz="9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0"/>
          <c:order val="0"/>
          <c:dLbls>
            <c:txPr>
              <a:bodyPr/>
              <a:lstStyle/>
              <a:p>
                <a:pPr>
                  <a:defRPr lang="en-US"/>
                </a:pPr>
                <a:endParaRPr lang="en-US"/>
              </a:p>
            </c:txPr>
            <c:showVal val="1"/>
          </c:dLbls>
          <c:cat>
            <c:strRef>
              <c:f>Sheet9!$C$2:$C$8</c:f>
              <c:strCache>
                <c:ptCount val="7"/>
                <c:pt idx="0">
                  <c:v>Posebne mjere koje bi olakšale i/ili pojeftinile osnivanje novih preduzeća</c:v>
                </c:pt>
                <c:pt idx="1">
                  <c:v>Dodatna kvalitetna obuka nezaposlenih kako bi imali vještine koje su im potrebne da bi se zaposlili</c:v>
                </c:pt>
                <c:pt idx="2">
                  <c:v>Direktno finansiranje zapošljavanja putem subvencija preduzećima</c:v>
                </c:pt>
                <c:pt idx="3">
                  <c:v>Posebne mjere koje bi omogućile samozapošljavanje tj. da nezaposleni osnivaju svoje firme</c:v>
                </c:pt>
                <c:pt idx="4">
                  <c:v>Obezbjeđivanje povoljnih kredita firmama u funkciji zapošljavanja</c:v>
                </c:pt>
                <c:pt idx="5">
                  <c:v>Generalno smanjenje ukupne stope poreza i doprinosa za zapošljene</c:v>
                </c:pt>
                <c:pt idx="6">
                  <c:v>Poreske olakšice preduzećima koja zapošljavaju nove radnike</c:v>
                </c:pt>
              </c:strCache>
            </c:strRef>
          </c:cat>
          <c:val>
            <c:numRef>
              <c:f>Sheet9!$D$2:$D$8</c:f>
              <c:numCache>
                <c:formatCode>General</c:formatCode>
                <c:ptCount val="7"/>
                <c:pt idx="0">
                  <c:v>62.9</c:v>
                </c:pt>
                <c:pt idx="1">
                  <c:v>68.900000000000006</c:v>
                </c:pt>
                <c:pt idx="2">
                  <c:v>69.5</c:v>
                </c:pt>
                <c:pt idx="3">
                  <c:v>69.5</c:v>
                </c:pt>
                <c:pt idx="4">
                  <c:v>74.8</c:v>
                </c:pt>
                <c:pt idx="5">
                  <c:v>77.5</c:v>
                </c:pt>
                <c:pt idx="6">
                  <c:v>85.4</c:v>
                </c:pt>
              </c:numCache>
            </c:numRef>
          </c:val>
        </c:ser>
        <c:dLbls>
          <c:showVal val="1"/>
        </c:dLbls>
        <c:overlap val="-25"/>
        <c:axId val="37016704"/>
        <c:axId val="37018240"/>
      </c:barChart>
      <c:catAx>
        <c:axId val="37016704"/>
        <c:scaling>
          <c:orientation val="minMax"/>
        </c:scaling>
        <c:axPos val="l"/>
        <c:majorTickMark val="none"/>
        <c:tickLblPos val="nextTo"/>
        <c:txPr>
          <a:bodyPr/>
          <a:lstStyle/>
          <a:p>
            <a:pPr>
              <a:defRPr lang="en-US">
                <a:latin typeface="+mj-lt"/>
              </a:defRPr>
            </a:pPr>
            <a:endParaRPr lang="en-US"/>
          </a:p>
        </c:txPr>
        <c:crossAx val="37018240"/>
        <c:crosses val="autoZero"/>
        <c:auto val="1"/>
        <c:lblAlgn val="ctr"/>
        <c:lblOffset val="100"/>
      </c:catAx>
      <c:valAx>
        <c:axId val="37018240"/>
        <c:scaling>
          <c:orientation val="minMax"/>
        </c:scaling>
        <c:delete val="1"/>
        <c:axPos val="b"/>
        <c:numFmt formatCode="General" sourceLinked="1"/>
        <c:tickLblPos val="nextTo"/>
        <c:crossAx val="37016704"/>
        <c:crosses val="autoZero"/>
        <c:crossBetween val="between"/>
      </c:valAx>
    </c:plotArea>
    <c:plotVisOnly val="1"/>
  </c:chart>
  <c:txPr>
    <a:bodyPr/>
    <a:lstStyle/>
    <a:p>
      <a:pPr>
        <a:defRPr sz="1200">
          <a:latin typeface="+mn-lt"/>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bar"/>
        <c:grouping val="clustered"/>
        <c:ser>
          <c:idx val="0"/>
          <c:order val="0"/>
          <c:dLbls>
            <c:txPr>
              <a:bodyPr/>
              <a:lstStyle/>
              <a:p>
                <a:pPr>
                  <a:defRPr lang="en-US"/>
                </a:pPr>
                <a:endParaRPr lang="en-US"/>
              </a:p>
            </c:txPr>
            <c:showVal val="1"/>
          </c:dLbls>
          <c:cat>
            <c:strRef>
              <c:f>Sheet10!$E$6:$E$10</c:f>
              <c:strCache>
                <c:ptCount val="5"/>
                <c:pt idx="0">
                  <c:v>Da, to jeste izražen problem</c:v>
                </c:pt>
                <c:pt idx="1">
                  <c:v>Jeste problem, ali nije tako izražen</c:v>
                </c:pt>
                <c:pt idx="2">
                  <c:v>I jeste i nije. Imamo većih i značajnijih problema</c:v>
                </c:pt>
                <c:pt idx="3">
                  <c:v>To nije problem</c:v>
                </c:pt>
                <c:pt idx="4">
                  <c:v>Ne znam / nemam stav</c:v>
                </c:pt>
              </c:strCache>
            </c:strRef>
          </c:cat>
          <c:val>
            <c:numRef>
              <c:f>Sheet10!$F$6:$F$10</c:f>
              <c:numCache>
                <c:formatCode>###0.0</c:formatCode>
                <c:ptCount val="5"/>
                <c:pt idx="0">
                  <c:v>23.841059602649008</c:v>
                </c:pt>
                <c:pt idx="1">
                  <c:v>30.463576158940384</c:v>
                </c:pt>
                <c:pt idx="2">
                  <c:v>28.476821192052988</c:v>
                </c:pt>
                <c:pt idx="3">
                  <c:v>8.6092715231788031</c:v>
                </c:pt>
                <c:pt idx="4">
                  <c:v>8.6092715231788031</c:v>
                </c:pt>
              </c:numCache>
            </c:numRef>
          </c:val>
        </c:ser>
        <c:dLbls>
          <c:showVal val="1"/>
        </c:dLbls>
        <c:overlap val="-25"/>
        <c:axId val="36937728"/>
        <c:axId val="36939264"/>
      </c:barChart>
      <c:catAx>
        <c:axId val="36937728"/>
        <c:scaling>
          <c:orientation val="minMax"/>
        </c:scaling>
        <c:axPos val="l"/>
        <c:majorTickMark val="none"/>
        <c:tickLblPos val="nextTo"/>
        <c:txPr>
          <a:bodyPr/>
          <a:lstStyle/>
          <a:p>
            <a:pPr>
              <a:defRPr lang="en-US"/>
            </a:pPr>
            <a:endParaRPr lang="en-US"/>
          </a:p>
        </c:txPr>
        <c:crossAx val="36939264"/>
        <c:crosses val="autoZero"/>
        <c:auto val="1"/>
        <c:lblAlgn val="ctr"/>
        <c:lblOffset val="100"/>
      </c:catAx>
      <c:valAx>
        <c:axId val="36939264"/>
        <c:scaling>
          <c:orientation val="minMax"/>
        </c:scaling>
        <c:delete val="1"/>
        <c:axPos val="b"/>
        <c:numFmt formatCode="###0.0" sourceLinked="1"/>
        <c:tickLblPos val="nextTo"/>
        <c:crossAx val="36937728"/>
        <c:crosses val="autoZero"/>
        <c:crossBetween val="between"/>
      </c:valAx>
    </c:plotArea>
    <c:plotVisOnly val="1"/>
  </c:chart>
  <c:txPr>
    <a:bodyPr/>
    <a:lstStyle/>
    <a:p>
      <a:pPr>
        <a:defRPr sz="14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0"/>
          <c:order val="0"/>
          <c:dLbls>
            <c:txPr>
              <a:bodyPr/>
              <a:lstStyle/>
              <a:p>
                <a:pPr>
                  <a:defRPr lang="en-US" sz="1400"/>
                </a:pPr>
                <a:endParaRPr lang="en-US"/>
              </a:p>
            </c:txPr>
            <c:showVal val="1"/>
          </c:dLbls>
          <c:cat>
            <c:strRef>
              <c:f>Sheet12!$D$7:$D$11</c:f>
              <c:strCache>
                <c:ptCount val="5"/>
                <c:pt idx="0">
                  <c:v>Slažem se u potpunosti</c:v>
                </c:pt>
                <c:pt idx="1">
                  <c:v>Uglavnom se slažem</c:v>
                </c:pt>
                <c:pt idx="2">
                  <c:v>Uglavnom se ne slažem</c:v>
                </c:pt>
                <c:pt idx="3">
                  <c:v>Ne slažem se u potpunosti</c:v>
                </c:pt>
                <c:pt idx="4">
                  <c:v>Ne znam, ne mogu da procijenim</c:v>
                </c:pt>
              </c:strCache>
            </c:strRef>
          </c:cat>
          <c:val>
            <c:numRef>
              <c:f>Sheet12!$E$7:$E$11</c:f>
              <c:numCache>
                <c:formatCode>###0.0</c:formatCode>
                <c:ptCount val="5"/>
                <c:pt idx="0">
                  <c:v>19.205298013245027</c:v>
                </c:pt>
                <c:pt idx="1">
                  <c:v>44.3708609271523</c:v>
                </c:pt>
                <c:pt idx="2">
                  <c:v>17.21854304635761</c:v>
                </c:pt>
                <c:pt idx="3">
                  <c:v>10.596026490066226</c:v>
                </c:pt>
                <c:pt idx="4">
                  <c:v>8.6092715231788031</c:v>
                </c:pt>
              </c:numCache>
            </c:numRef>
          </c:val>
        </c:ser>
        <c:dLbls>
          <c:showVal val="1"/>
        </c:dLbls>
        <c:overlap val="-25"/>
        <c:axId val="52307840"/>
        <c:axId val="52309376"/>
      </c:barChart>
      <c:catAx>
        <c:axId val="52307840"/>
        <c:scaling>
          <c:orientation val="minMax"/>
        </c:scaling>
        <c:axPos val="l"/>
        <c:majorTickMark val="none"/>
        <c:tickLblPos val="nextTo"/>
        <c:txPr>
          <a:bodyPr/>
          <a:lstStyle/>
          <a:p>
            <a:pPr>
              <a:defRPr lang="en-US" sz="1400"/>
            </a:pPr>
            <a:endParaRPr lang="en-US"/>
          </a:p>
        </c:txPr>
        <c:crossAx val="52309376"/>
        <c:crosses val="autoZero"/>
        <c:auto val="1"/>
        <c:lblAlgn val="ctr"/>
        <c:lblOffset val="100"/>
      </c:catAx>
      <c:valAx>
        <c:axId val="52309376"/>
        <c:scaling>
          <c:orientation val="minMax"/>
        </c:scaling>
        <c:delete val="1"/>
        <c:axPos val="b"/>
        <c:numFmt formatCode="###0.0" sourceLinked="1"/>
        <c:tickLblPos val="nextTo"/>
        <c:crossAx val="52307840"/>
        <c:crosses val="autoZero"/>
        <c:crossBetween val="between"/>
      </c:valAx>
    </c:plotArea>
    <c:plotVisOnly val="1"/>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bar"/>
        <c:grouping val="clustered"/>
        <c:ser>
          <c:idx val="0"/>
          <c:order val="0"/>
          <c:dLbls>
            <c:txPr>
              <a:bodyPr/>
              <a:lstStyle/>
              <a:p>
                <a:pPr>
                  <a:defRPr lang="en-US" sz="1200"/>
                </a:pPr>
                <a:endParaRPr lang="en-US"/>
              </a:p>
            </c:txPr>
            <c:showVal val="1"/>
          </c:dLbls>
          <c:cat>
            <c:strRef>
              <c:f>Sheet13!$C$4:$C$11</c:f>
              <c:strCache>
                <c:ptCount val="8"/>
                <c:pt idx="0">
                  <c:v>Zato što su lijeni i neradni</c:v>
                </c:pt>
                <c:pt idx="1">
                  <c:v>Zato što Romi nemaju prijatelje i poznanstva koja bi im pomogla da nađu posao</c:v>
                </c:pt>
                <c:pt idx="2">
                  <c:v>Zato što oni tradicionalno rade neke druge stvari (prosjačenje, skupljanje i sl.)</c:v>
                </c:pt>
                <c:pt idx="3">
                  <c:v>Zato što je njihov način života drugačiji</c:v>
                </c:pt>
                <c:pt idx="4">
                  <c:v>Zato što oni sami ne žele i/ili se ne trude da se zaposle</c:v>
                </c:pt>
                <c:pt idx="5">
                  <c:v>Zato što nemaju vještine koje su im potrebne da se zaposle</c:v>
                </c:pt>
                <c:pt idx="6">
                  <c:v>Zato što, generalno, ljudi imaju negativne stavove i predrasude prema Romima</c:v>
                </c:pt>
                <c:pt idx="7">
                  <c:v>Zato što su Romi uglavnom veoma lošeg/niskog obrazovanja</c:v>
                </c:pt>
              </c:strCache>
            </c:strRef>
          </c:cat>
          <c:val>
            <c:numRef>
              <c:f>Sheet13!$D$4:$D$11</c:f>
              <c:numCache>
                <c:formatCode>General</c:formatCode>
                <c:ptCount val="8"/>
                <c:pt idx="0">
                  <c:v>26.5</c:v>
                </c:pt>
                <c:pt idx="1">
                  <c:v>43.7</c:v>
                </c:pt>
                <c:pt idx="2">
                  <c:v>48.3</c:v>
                </c:pt>
                <c:pt idx="3">
                  <c:v>50.3</c:v>
                </c:pt>
                <c:pt idx="4">
                  <c:v>53</c:v>
                </c:pt>
                <c:pt idx="5">
                  <c:v>60.9</c:v>
                </c:pt>
                <c:pt idx="6">
                  <c:v>64.900000000000006</c:v>
                </c:pt>
                <c:pt idx="7">
                  <c:v>82.1</c:v>
                </c:pt>
              </c:numCache>
            </c:numRef>
          </c:val>
        </c:ser>
        <c:dLbls>
          <c:showVal val="1"/>
        </c:dLbls>
        <c:overlap val="-25"/>
        <c:axId val="52236288"/>
        <c:axId val="52237824"/>
      </c:barChart>
      <c:catAx>
        <c:axId val="52236288"/>
        <c:scaling>
          <c:orientation val="minMax"/>
        </c:scaling>
        <c:axPos val="l"/>
        <c:majorTickMark val="none"/>
        <c:tickLblPos val="nextTo"/>
        <c:txPr>
          <a:bodyPr/>
          <a:lstStyle/>
          <a:p>
            <a:pPr>
              <a:defRPr lang="en-US" sz="1300">
                <a:latin typeface="+mj-lt"/>
              </a:defRPr>
            </a:pPr>
            <a:endParaRPr lang="en-US"/>
          </a:p>
        </c:txPr>
        <c:crossAx val="52237824"/>
        <c:crosses val="autoZero"/>
        <c:auto val="1"/>
        <c:lblAlgn val="ctr"/>
        <c:lblOffset val="100"/>
      </c:catAx>
      <c:valAx>
        <c:axId val="52237824"/>
        <c:scaling>
          <c:orientation val="minMax"/>
        </c:scaling>
        <c:delete val="1"/>
        <c:axPos val="b"/>
        <c:numFmt formatCode="General" sourceLinked="1"/>
        <c:tickLblPos val="nextTo"/>
        <c:crossAx val="52236288"/>
        <c:crosses val="autoZero"/>
        <c:crossBetween val="between"/>
      </c:valAx>
    </c:plotArea>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autoTitleDeleted val="1"/>
    <c:plotArea>
      <c:layout/>
      <c:barChart>
        <c:barDir val="bar"/>
        <c:grouping val="clustered"/>
        <c:ser>
          <c:idx val="0"/>
          <c:order val="0"/>
          <c:dLbls>
            <c:txPr>
              <a:bodyPr/>
              <a:lstStyle/>
              <a:p>
                <a:pPr>
                  <a:defRPr lang="en-US" sz="1200"/>
                </a:pPr>
                <a:endParaRPr lang="en-US"/>
              </a:p>
            </c:txPr>
            <c:showVal val="1"/>
          </c:dLbls>
          <c:cat>
            <c:strRef>
              <c:f>Sheet14!$D$4:$D$10</c:f>
              <c:strCache>
                <c:ptCount val="7"/>
                <c:pt idx="0">
                  <c:v>Dodatna kvalitetna obuka Roma kako bi imali vještine koje su im potrebne da bi se zaposlili</c:v>
                </c:pt>
                <c:pt idx="1">
                  <c:v>Poreske olakšice preduzećima koja zapošljavaju Rome</c:v>
                </c:pt>
                <c:pt idx="2">
                  <c:v>Generalno, napori da se smanje predrasude prema Romima</c:v>
                </c:pt>
                <c:pt idx="3">
                  <c:v>Mjere koje bi omogućile Romima da se samozaposle osnivanjem vlastitih firmi</c:v>
                </c:pt>
                <c:pt idx="4">
                  <c:v>Direktno finansiranje zapošljavanja Roma u preduzećima</c:v>
                </c:pt>
                <c:pt idx="5">
                  <c:v>Obezbjeđivanje povoljnih kredita firmama u funkciji zapošljavanja Roma</c:v>
                </c:pt>
                <c:pt idx="6">
                  <c:v>Osnivanje državnih/javnih preduzeća u kojima bi se zapošljavali samo Romi</c:v>
                </c:pt>
              </c:strCache>
            </c:strRef>
          </c:cat>
          <c:val>
            <c:numRef>
              <c:f>Sheet14!$E$4:$E$10</c:f>
              <c:numCache>
                <c:formatCode>###0.0</c:formatCode>
                <c:ptCount val="7"/>
                <c:pt idx="0">
                  <c:v>38.410596026490055</c:v>
                </c:pt>
                <c:pt idx="1">
                  <c:v>27.814569536423832</c:v>
                </c:pt>
                <c:pt idx="2">
                  <c:v>27.152317880794694</c:v>
                </c:pt>
                <c:pt idx="3">
                  <c:v>24.503311258278146</c:v>
                </c:pt>
                <c:pt idx="4">
                  <c:v>23.841059602649008</c:v>
                </c:pt>
                <c:pt idx="5">
                  <c:v>21.854304635761586</c:v>
                </c:pt>
                <c:pt idx="6">
                  <c:v>15.894039735099344</c:v>
                </c:pt>
              </c:numCache>
            </c:numRef>
          </c:val>
        </c:ser>
        <c:dLbls>
          <c:showVal val="1"/>
        </c:dLbls>
        <c:overlap val="-25"/>
        <c:axId val="52283264"/>
        <c:axId val="52284800"/>
      </c:barChart>
      <c:catAx>
        <c:axId val="52283264"/>
        <c:scaling>
          <c:orientation val="minMax"/>
        </c:scaling>
        <c:axPos val="l"/>
        <c:majorTickMark val="none"/>
        <c:tickLblPos val="nextTo"/>
        <c:txPr>
          <a:bodyPr/>
          <a:lstStyle/>
          <a:p>
            <a:pPr>
              <a:defRPr lang="en-US" sz="1200">
                <a:latin typeface="+mj-lt"/>
              </a:defRPr>
            </a:pPr>
            <a:endParaRPr lang="en-US"/>
          </a:p>
        </c:txPr>
        <c:crossAx val="52284800"/>
        <c:crosses val="autoZero"/>
        <c:auto val="1"/>
        <c:lblAlgn val="ctr"/>
        <c:lblOffset val="100"/>
      </c:catAx>
      <c:valAx>
        <c:axId val="52284800"/>
        <c:scaling>
          <c:orientation val="minMax"/>
        </c:scaling>
        <c:delete val="1"/>
        <c:axPos val="b"/>
        <c:numFmt formatCode="###0.0" sourceLinked="1"/>
        <c:tickLblPos val="nextTo"/>
        <c:crossAx val="52283264"/>
        <c:crosses val="autoZero"/>
        <c:crossBetween val="between"/>
      </c:valAx>
    </c:plotArea>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0"/>
          <c:order val="0"/>
          <c:dLbls>
            <c:txPr>
              <a:bodyPr/>
              <a:lstStyle/>
              <a:p>
                <a:pPr>
                  <a:defRPr lang="en-US" sz="1200"/>
                </a:pPr>
                <a:endParaRPr lang="en-US"/>
              </a:p>
            </c:txPr>
            <c:showVal val="1"/>
          </c:dLbls>
          <c:cat>
            <c:strRef>
              <c:f>Sheet15!$D$3:$D$9</c:f>
              <c:strCache>
                <c:ptCount val="7"/>
                <c:pt idx="0">
                  <c:v>To što bi mi na neki način zamjerili prijatelji, rodbina i poslovni partneri</c:v>
                </c:pt>
                <c:pt idx="1">
                  <c:v>Zato što bi to bilo loše za imidž preduzeća</c:v>
                </c:pt>
                <c:pt idx="2">
                  <c:v>To što bi zapošljavanje Roma proizvelo negodovanje ostalih zaposlenih u preduzeću</c:v>
                </c:pt>
                <c:pt idx="3">
                  <c:v>To što ne bih imao povjerenja u njega/nju</c:v>
                </c:pt>
                <c:pt idx="4">
                  <c:v>To što ne bih bio siguran da će odgovorno da obavlja posao</c:v>
                </c:pt>
                <c:pt idx="5">
                  <c:v>To što bih ja ili neko u preduzeću morao da mu/joj posveti posebnu pažnju </c:v>
                </c:pt>
                <c:pt idx="6">
                  <c:v>To što bi morao da ga/je dodatno obučavam za posao</c:v>
                </c:pt>
              </c:strCache>
            </c:strRef>
          </c:cat>
          <c:val>
            <c:numRef>
              <c:f>Sheet15!$E$3:$E$9</c:f>
              <c:numCache>
                <c:formatCode>General</c:formatCode>
                <c:ptCount val="7"/>
                <c:pt idx="0">
                  <c:v>12.6</c:v>
                </c:pt>
                <c:pt idx="1">
                  <c:v>16.600000000000001</c:v>
                </c:pt>
                <c:pt idx="2">
                  <c:v>22.5</c:v>
                </c:pt>
                <c:pt idx="3">
                  <c:v>25.8</c:v>
                </c:pt>
                <c:pt idx="4">
                  <c:v>47</c:v>
                </c:pt>
                <c:pt idx="5">
                  <c:v>47</c:v>
                </c:pt>
                <c:pt idx="6">
                  <c:v>54.3</c:v>
                </c:pt>
              </c:numCache>
            </c:numRef>
          </c:val>
        </c:ser>
        <c:dLbls>
          <c:showVal val="1"/>
        </c:dLbls>
        <c:overlap val="-25"/>
        <c:axId val="52732288"/>
        <c:axId val="52733824"/>
      </c:barChart>
      <c:catAx>
        <c:axId val="52732288"/>
        <c:scaling>
          <c:orientation val="minMax"/>
        </c:scaling>
        <c:axPos val="l"/>
        <c:majorTickMark val="none"/>
        <c:tickLblPos val="nextTo"/>
        <c:txPr>
          <a:bodyPr/>
          <a:lstStyle/>
          <a:p>
            <a:pPr>
              <a:defRPr lang="en-US" sz="1200"/>
            </a:pPr>
            <a:endParaRPr lang="en-US"/>
          </a:p>
        </c:txPr>
        <c:crossAx val="52733824"/>
        <c:crosses val="autoZero"/>
        <c:auto val="1"/>
        <c:lblAlgn val="ctr"/>
        <c:lblOffset val="100"/>
      </c:catAx>
      <c:valAx>
        <c:axId val="52733824"/>
        <c:scaling>
          <c:orientation val="minMax"/>
        </c:scaling>
        <c:delete val="1"/>
        <c:axPos val="b"/>
        <c:numFmt formatCode="General" sourceLinked="1"/>
        <c:tickLblPos val="nextTo"/>
        <c:crossAx val="52732288"/>
        <c:crosses val="autoZero"/>
        <c:crossBetween val="between"/>
      </c:valAx>
    </c:plotArea>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0"/>
          <c:order val="0"/>
          <c:dLbls>
            <c:txPr>
              <a:bodyPr/>
              <a:lstStyle/>
              <a:p>
                <a:pPr>
                  <a:defRPr lang="en-US" sz="1400"/>
                </a:pPr>
                <a:endParaRPr lang="en-US"/>
              </a:p>
            </c:txPr>
            <c:showVal val="1"/>
          </c:dLbls>
          <c:cat>
            <c:strRef>
              <c:f>Sheet16!$C$5:$C$9</c:f>
              <c:strCache>
                <c:ptCount val="5"/>
                <c:pt idx="0">
                  <c:v>Obrazovanje / kvalifikacija / obuka</c:v>
                </c:pt>
                <c:pt idx="1">
                  <c:v>Aktivna politika zapošljavanja državnih organa</c:v>
                </c:pt>
                <c:pt idx="2">
                  <c:v>Motivacija / veće angažovanje samih Roma</c:v>
                </c:pt>
                <c:pt idx="3">
                  <c:v>Pobošljati percepciju o Romima / borba protiv predrasuda</c:v>
                </c:pt>
                <c:pt idx="4">
                  <c:v>Obračun sa njihovom načinom života (prosjačenje i sl.)</c:v>
                </c:pt>
              </c:strCache>
            </c:strRef>
          </c:cat>
          <c:val>
            <c:numRef>
              <c:f>Sheet16!$D$5:$D$9</c:f>
              <c:numCache>
                <c:formatCode>###0.0</c:formatCode>
                <c:ptCount val="5"/>
                <c:pt idx="0">
                  <c:v>34.285714285714285</c:v>
                </c:pt>
                <c:pt idx="1">
                  <c:v>22.857142857142851</c:v>
                </c:pt>
                <c:pt idx="2">
                  <c:v>22.857142857142851</c:v>
                </c:pt>
                <c:pt idx="3">
                  <c:v>11.428571428571422</c:v>
                </c:pt>
                <c:pt idx="4">
                  <c:v>8.5714285714285712</c:v>
                </c:pt>
              </c:numCache>
            </c:numRef>
          </c:val>
        </c:ser>
        <c:dLbls>
          <c:showVal val="1"/>
        </c:dLbls>
        <c:overlap val="-25"/>
        <c:axId val="52643712"/>
        <c:axId val="52645248"/>
      </c:barChart>
      <c:catAx>
        <c:axId val="52643712"/>
        <c:scaling>
          <c:orientation val="minMax"/>
        </c:scaling>
        <c:axPos val="l"/>
        <c:majorTickMark val="none"/>
        <c:tickLblPos val="nextTo"/>
        <c:txPr>
          <a:bodyPr/>
          <a:lstStyle/>
          <a:p>
            <a:pPr>
              <a:defRPr lang="en-US" sz="1400"/>
            </a:pPr>
            <a:endParaRPr lang="en-US"/>
          </a:p>
        </c:txPr>
        <c:crossAx val="52645248"/>
        <c:crosses val="autoZero"/>
        <c:auto val="1"/>
        <c:lblAlgn val="ctr"/>
        <c:lblOffset val="100"/>
      </c:catAx>
      <c:valAx>
        <c:axId val="52645248"/>
        <c:scaling>
          <c:orientation val="minMax"/>
        </c:scaling>
        <c:delete val="1"/>
        <c:axPos val="b"/>
        <c:numFmt formatCode="###0.0" sourceLinked="1"/>
        <c:tickLblPos val="nextTo"/>
        <c:crossAx val="52643712"/>
        <c:crosses val="autoZero"/>
        <c:crossBetween val="between"/>
      </c:valAx>
    </c:plotArea>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21A1DF-B40E-4CEA-BD8E-EFC5AFFAFD02}"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21A1DF-B40E-4CEA-BD8E-EFC5AFFAFD02}"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21A1DF-B40E-4CEA-BD8E-EFC5AFFAFD02}"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21A1DF-B40E-4CEA-BD8E-EFC5AFFAFD02}"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21A1DF-B40E-4CEA-BD8E-EFC5AFFAFD02}" type="datetimeFigureOut">
              <a:rPr lang="en-US" smtClean="0"/>
              <a:pPr/>
              <a:t>5/13/2015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21A1DF-B40E-4CEA-BD8E-EFC5AFFAFD02}" type="datetimeFigureOut">
              <a:rPr lang="en-US" smtClean="0"/>
              <a:pPr/>
              <a:t>5/13/2015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21A1DF-B40E-4CEA-BD8E-EFC5AFFAFD02}" type="datetimeFigureOut">
              <a:rPr lang="en-US" smtClean="0"/>
              <a:pPr/>
              <a:t>5/13/2015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21A1DF-B40E-4CEA-BD8E-EFC5AFFAFD02}" type="datetimeFigureOut">
              <a:rPr lang="en-US" smtClean="0"/>
              <a:pPr/>
              <a:t>5/13/2015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21A1DF-B40E-4CEA-BD8E-EFC5AFFAFD02}" type="datetimeFigureOut">
              <a:rPr lang="en-US" smtClean="0"/>
              <a:pPr/>
              <a:t>5/13/2015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21A1DF-B40E-4CEA-BD8E-EFC5AFFAFD02}" type="datetimeFigureOut">
              <a:rPr lang="en-US" smtClean="0"/>
              <a:pPr/>
              <a:t>5/13/2015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21A1DF-B40E-4CEA-BD8E-EFC5AFFAFD02}" type="datetimeFigureOut">
              <a:rPr lang="en-US" smtClean="0"/>
              <a:pPr/>
              <a:t>5/13/2015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BCB2E9-07E6-4797-9E1F-02ED22D801D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21A1DF-B40E-4CEA-BD8E-EFC5AFFAFD02}" type="datetimeFigureOut">
              <a:rPr lang="en-US" smtClean="0"/>
              <a:pPr/>
              <a:t>5/13/2015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BCB2E9-07E6-4797-9E1F-02ED22D801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90800"/>
            <a:ext cx="7772400" cy="1470025"/>
          </a:xfrm>
        </p:spPr>
        <p:txBody>
          <a:bodyPr>
            <a:noAutofit/>
          </a:bodyPr>
          <a:lstStyle/>
          <a:p>
            <a:r>
              <a:rPr lang="en-US" b="1" dirty="0"/>
              <a:t>ZAPOŠLJAVANJE </a:t>
            </a:r>
            <a:r>
              <a:rPr lang="en-US" b="1" dirty="0" smtClean="0"/>
              <a:t>ROMA/ROMKINJA </a:t>
            </a:r>
            <a:r>
              <a:rPr lang="en-US" b="1" dirty="0"/>
              <a:t>U CRNOJ GORI</a:t>
            </a:r>
            <a:br>
              <a:rPr lang="en-US" b="1" dirty="0"/>
            </a:br>
            <a:endParaRPr lang="en-US" dirty="0"/>
          </a:p>
        </p:txBody>
      </p:sp>
      <p:sp>
        <p:nvSpPr>
          <p:cNvPr id="3" name="Subtitle 2"/>
          <p:cNvSpPr>
            <a:spLocks noGrp="1"/>
          </p:cNvSpPr>
          <p:nvPr>
            <p:ph type="subTitle" idx="1"/>
          </p:nvPr>
        </p:nvSpPr>
        <p:spPr/>
        <p:txBody>
          <a:bodyPr/>
          <a:lstStyle/>
          <a:p>
            <a:r>
              <a:rPr lang="sr-Latn-CS" b="1" dirty="0"/>
              <a:t>Istraživanje stavova </a:t>
            </a:r>
            <a:r>
              <a:rPr lang="sr-Latn-CS" b="1" dirty="0" smtClean="0"/>
              <a:t>poslodavaca</a:t>
            </a:r>
            <a:endParaRPr lang="en-US" b="1" dirty="0"/>
          </a:p>
          <a:p>
            <a:endParaRPr lang="en-US" dirty="0"/>
          </a:p>
        </p:txBody>
      </p:sp>
      <p:sp>
        <p:nvSpPr>
          <p:cNvPr id="4" name="TextBox 3"/>
          <p:cNvSpPr txBox="1"/>
          <p:nvPr/>
        </p:nvSpPr>
        <p:spPr>
          <a:xfrm>
            <a:off x="2819400" y="5334000"/>
            <a:ext cx="3200400" cy="369332"/>
          </a:xfrm>
          <a:prstGeom prst="rect">
            <a:avLst/>
          </a:prstGeom>
          <a:noFill/>
        </p:spPr>
        <p:txBody>
          <a:bodyPr wrap="square" rtlCol="0">
            <a:spAutoFit/>
          </a:bodyPr>
          <a:lstStyle/>
          <a:p>
            <a:pPr algn="ctr"/>
            <a:r>
              <a:rPr lang="en-US" i="1" dirty="0" smtClean="0"/>
              <a:t>Dr </a:t>
            </a:r>
            <a:r>
              <a:rPr lang="sr-Latn-CS" i="1" dirty="0" smtClean="0"/>
              <a:t>Miloš Bešić</a:t>
            </a:r>
            <a:endParaRPr lang="en-US" i="1" dirty="0"/>
          </a:p>
        </p:txBody>
      </p:sp>
      <p:pic>
        <p:nvPicPr>
          <p:cNvPr id="1026"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6248400" y="228600"/>
            <a:ext cx="2594469" cy="1066800"/>
          </a:xfrm>
          <a:prstGeom prst="rect">
            <a:avLst/>
          </a:prstGeom>
          <a:noFill/>
        </p:spPr>
      </p:pic>
      <p:sp>
        <p:nvSpPr>
          <p:cNvPr id="7"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8" name="Picture 7" descr="Logo CEDEM eng"/>
          <p:cNvPicPr/>
          <p:nvPr/>
        </p:nvPicPr>
        <p:blipFill>
          <a:blip r:embed="rId3" cstate="print"/>
          <a:srcRect/>
          <a:stretch>
            <a:fillRect/>
          </a:stretch>
        </p:blipFill>
        <p:spPr bwMode="auto">
          <a:xfrm>
            <a:off x="381000" y="228600"/>
            <a:ext cx="266700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38200"/>
          </a:xfrm>
        </p:spPr>
        <p:txBody>
          <a:bodyPr>
            <a:noAutofit/>
          </a:bodyPr>
          <a:lstStyle/>
          <a:p>
            <a:r>
              <a:rPr lang="sr-Latn-CS" sz="2800" dirty="0"/>
              <a:t>Ključni problemi funkcionisanja preduzeća: Kumulativni % - ključni i izražen problem</a:t>
            </a:r>
            <a:endParaRPr lang="en-US" sz="2800" dirty="0"/>
          </a:p>
        </p:txBody>
      </p:sp>
      <p:sp>
        <p:nvSpPr>
          <p:cNvPr id="5" name="TextBox 4"/>
          <p:cNvSpPr txBox="1"/>
          <p:nvPr/>
        </p:nvSpPr>
        <p:spPr>
          <a:xfrm>
            <a:off x="1219200" y="5638800"/>
            <a:ext cx="6400800" cy="646331"/>
          </a:xfrm>
          <a:prstGeom prst="rect">
            <a:avLst/>
          </a:prstGeom>
          <a:noFill/>
        </p:spPr>
        <p:txBody>
          <a:bodyPr wrap="square" rtlCol="0">
            <a:spAutoFit/>
          </a:bodyPr>
          <a:lstStyle/>
          <a:p>
            <a:r>
              <a:rPr lang="en-US" dirty="0"/>
              <a:t>Dva najizraženija problema u funkcionisanju preduzeća su nedostatak izvora finansiranja i malo </a:t>
            </a:r>
            <a:r>
              <a:rPr lang="en-US" dirty="0" smtClean="0"/>
              <a:t>tržište</a:t>
            </a:r>
            <a:endParaRPr lang="en-US" dirty="0"/>
          </a:p>
        </p:txBody>
      </p:sp>
      <p:pic>
        <p:nvPicPr>
          <p:cNvPr id="7"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8"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9" name="Picture 8" descr="Logo CEDEM eng"/>
          <p:cNvPicPr/>
          <p:nvPr/>
        </p:nvPicPr>
        <p:blipFill>
          <a:blip r:embed="rId3" cstate="print"/>
          <a:srcRect/>
          <a:stretch>
            <a:fillRect/>
          </a:stretch>
        </p:blipFill>
        <p:spPr bwMode="auto">
          <a:xfrm>
            <a:off x="0" y="1"/>
            <a:ext cx="1523999" cy="609600"/>
          </a:xfrm>
          <a:prstGeom prst="rect">
            <a:avLst/>
          </a:prstGeom>
          <a:noFill/>
          <a:ln w="9525">
            <a:noFill/>
            <a:miter lim="800000"/>
            <a:headEnd/>
            <a:tailEnd/>
          </a:ln>
        </p:spPr>
      </p:pic>
      <p:graphicFrame>
        <p:nvGraphicFramePr>
          <p:cNvPr id="12" name="Chart 11"/>
          <p:cNvGraphicFramePr/>
          <p:nvPr/>
        </p:nvGraphicFramePr>
        <p:xfrm>
          <a:off x="609600" y="1676400"/>
          <a:ext cx="7848600" cy="39243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noAutofit/>
          </a:bodyPr>
          <a:lstStyle/>
          <a:p>
            <a:r>
              <a:rPr lang="sr-Latn-CS" sz="2800" dirty="0"/>
              <a:t>Kako </a:t>
            </a:r>
            <a:r>
              <a:rPr lang="sr-Latn-CS" sz="2800" dirty="0" smtClean="0"/>
              <a:t>rješiti </a:t>
            </a:r>
            <a:r>
              <a:rPr lang="sr-Latn-CS" sz="2800" dirty="0"/>
              <a:t>problem nezaposlenosti u Crnoj Gori: Kumulativni % - ključne i važne </a:t>
            </a:r>
            <a:r>
              <a:rPr lang="sr-Latn-CS" sz="2800" dirty="0" smtClean="0"/>
              <a:t>mjere</a:t>
            </a:r>
            <a:endParaRPr lang="en-US" sz="2800" dirty="0"/>
          </a:p>
        </p:txBody>
      </p:sp>
      <p:sp>
        <p:nvSpPr>
          <p:cNvPr id="5" name="TextBox 4"/>
          <p:cNvSpPr txBox="1"/>
          <p:nvPr/>
        </p:nvSpPr>
        <p:spPr>
          <a:xfrm>
            <a:off x="609600" y="5334000"/>
            <a:ext cx="8153400" cy="923330"/>
          </a:xfrm>
          <a:prstGeom prst="rect">
            <a:avLst/>
          </a:prstGeom>
          <a:noFill/>
        </p:spPr>
        <p:txBody>
          <a:bodyPr wrap="square" rtlCol="0">
            <a:spAutoFit/>
          </a:bodyPr>
          <a:lstStyle/>
          <a:p>
            <a:r>
              <a:rPr lang="en-US" dirty="0" err="1"/>
              <a:t>Svaka</a:t>
            </a:r>
            <a:r>
              <a:rPr lang="en-US" dirty="0"/>
              <a:t> </a:t>
            </a:r>
            <a:r>
              <a:rPr lang="en-US" dirty="0" err="1" smtClean="0"/>
              <a:t>mjera</a:t>
            </a:r>
            <a:r>
              <a:rPr lang="en-US" dirty="0" smtClean="0"/>
              <a:t> </a:t>
            </a:r>
            <a:r>
              <a:rPr lang="en-US" dirty="0"/>
              <a:t>države u cilju olakšica/povlastica preduzećima je dobrodošla. Komparativno, poreska i kreditna politika je nešto što bi predstavnici preduzeća u </a:t>
            </a:r>
            <a:r>
              <a:rPr lang="en-US" dirty="0" err="1"/>
              <a:t>najvećoj</a:t>
            </a:r>
            <a:r>
              <a:rPr lang="en-US" dirty="0"/>
              <a:t> </a:t>
            </a:r>
            <a:r>
              <a:rPr lang="en-US" dirty="0" err="1" smtClean="0"/>
              <a:t>mjeri</a:t>
            </a:r>
            <a:r>
              <a:rPr lang="en-US" dirty="0" smtClean="0"/>
              <a:t> </a:t>
            </a:r>
            <a:r>
              <a:rPr lang="en-US" dirty="0" err="1" smtClean="0"/>
              <a:t>podržali</a:t>
            </a:r>
            <a:r>
              <a:rPr lang="sr-Latn-RS" dirty="0" smtClean="0"/>
              <a:t>.</a:t>
            </a:r>
            <a:endParaRPr lang="en-US" dirty="0"/>
          </a:p>
        </p:txBody>
      </p:sp>
      <p:pic>
        <p:nvPicPr>
          <p:cNvPr id="7"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8"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9" name="Picture 8" descr="Logo CEDEM eng"/>
          <p:cNvPicPr/>
          <p:nvPr/>
        </p:nvPicPr>
        <p:blipFill>
          <a:blip r:embed="rId3" cstate="print"/>
          <a:srcRect/>
          <a:stretch>
            <a:fillRect/>
          </a:stretch>
        </p:blipFill>
        <p:spPr bwMode="auto">
          <a:xfrm>
            <a:off x="0" y="1"/>
            <a:ext cx="1610655" cy="609600"/>
          </a:xfrm>
          <a:prstGeom prst="rect">
            <a:avLst/>
          </a:prstGeom>
          <a:noFill/>
          <a:ln w="9525">
            <a:noFill/>
            <a:miter lim="800000"/>
            <a:headEnd/>
            <a:tailEnd/>
          </a:ln>
        </p:spPr>
      </p:pic>
      <p:graphicFrame>
        <p:nvGraphicFramePr>
          <p:cNvPr id="10" name="Chart 9"/>
          <p:cNvGraphicFramePr/>
          <p:nvPr/>
        </p:nvGraphicFramePr>
        <p:xfrm>
          <a:off x="838200" y="1524000"/>
          <a:ext cx="7391400" cy="3810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1143000"/>
          </a:xfrm>
        </p:spPr>
        <p:txBody>
          <a:bodyPr>
            <a:noAutofit/>
          </a:bodyPr>
          <a:lstStyle/>
          <a:p>
            <a:r>
              <a:rPr lang="sr-Latn-CS" sz="2800" dirty="0"/>
              <a:t>Koliko je izražen problem zapošljavanja pripadnika </a:t>
            </a:r>
            <a:r>
              <a:rPr lang="sr-Latn-CS" sz="2800" dirty="0" smtClean="0"/>
              <a:t>romske </a:t>
            </a:r>
            <a:r>
              <a:rPr lang="sr-Latn-CS" sz="2800" dirty="0"/>
              <a:t>zajednice</a:t>
            </a:r>
            <a:r>
              <a:rPr lang="sr-Latn-CS" sz="2800" dirty="0" smtClean="0"/>
              <a:t>? %</a:t>
            </a:r>
            <a:r>
              <a:rPr lang="en-US" sz="2800" dirty="0"/>
              <a:t/>
            </a:r>
            <a:br>
              <a:rPr lang="en-US" sz="2800" dirty="0"/>
            </a:br>
            <a:endParaRPr lang="en-US" sz="2800" dirty="0"/>
          </a:p>
        </p:txBody>
      </p:sp>
      <p:sp>
        <p:nvSpPr>
          <p:cNvPr id="3" name="Content Placeholder 2"/>
          <p:cNvSpPr>
            <a:spLocks noGrp="1"/>
          </p:cNvSpPr>
          <p:nvPr>
            <p:ph idx="1"/>
          </p:nvPr>
        </p:nvSpPr>
        <p:spPr>
          <a:xfrm>
            <a:off x="457200" y="4953000"/>
            <a:ext cx="8153400" cy="1371600"/>
          </a:xfrm>
        </p:spPr>
        <p:txBody>
          <a:bodyPr>
            <a:normAutofit/>
          </a:bodyPr>
          <a:lstStyle/>
          <a:p>
            <a:pPr>
              <a:buNone/>
            </a:pPr>
            <a:r>
              <a:rPr lang="sr-Latn-CS" sz="2000" dirty="0" smtClean="0"/>
              <a:t>      </a:t>
            </a:r>
            <a:r>
              <a:rPr lang="en-US" sz="2000" dirty="0" smtClean="0"/>
              <a:t>¼ </a:t>
            </a:r>
            <a:r>
              <a:rPr lang="en-US" sz="2000" dirty="0"/>
              <a:t>predstavnika preduzeća smatra da je zapošljavanje Roma izražen problem uz preko 30% onih koji ističu da to jeste problem, ali da nije naročito izražen</a:t>
            </a:r>
          </a:p>
          <a:p>
            <a:endParaRPr lang="en-US" sz="2000" dirty="0"/>
          </a:p>
        </p:txBody>
      </p:sp>
      <p:pic>
        <p:nvPicPr>
          <p:cNvPr id="7"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8"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9" name="Picture 8" descr="Logo CEDEM eng"/>
          <p:cNvPicPr/>
          <p:nvPr/>
        </p:nvPicPr>
        <p:blipFill>
          <a:blip r:embed="rId3" cstate="print"/>
          <a:srcRect/>
          <a:stretch>
            <a:fillRect/>
          </a:stretch>
        </p:blipFill>
        <p:spPr bwMode="auto">
          <a:xfrm>
            <a:off x="0" y="1"/>
            <a:ext cx="1610655" cy="609600"/>
          </a:xfrm>
          <a:prstGeom prst="rect">
            <a:avLst/>
          </a:prstGeom>
          <a:noFill/>
          <a:ln w="9525">
            <a:noFill/>
            <a:miter lim="800000"/>
            <a:headEnd/>
            <a:tailEnd/>
          </a:ln>
        </p:spPr>
      </p:pic>
      <p:graphicFrame>
        <p:nvGraphicFramePr>
          <p:cNvPr id="10" name="Chart 9"/>
          <p:cNvGraphicFramePr/>
          <p:nvPr/>
        </p:nvGraphicFramePr>
        <p:xfrm>
          <a:off x="838200" y="1676400"/>
          <a:ext cx="7467600" cy="3124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CS" dirty="0" smtClean="0"/>
              <a:t>Da li su Romi </a:t>
            </a:r>
            <a:r>
              <a:rPr lang="sr-Latn-CS" dirty="0"/>
              <a:t>u Crnoj Gori diskriminisani?</a:t>
            </a:r>
            <a:endParaRPr lang="en-US" dirty="0"/>
          </a:p>
        </p:txBody>
      </p:sp>
      <p:pic>
        <p:nvPicPr>
          <p:cNvPr id="6"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696200" y="0"/>
            <a:ext cx="1447800" cy="569514"/>
          </a:xfrm>
          <a:prstGeom prst="rect">
            <a:avLst/>
          </a:prstGeom>
          <a:noFill/>
        </p:spPr>
      </p:pic>
      <p:sp>
        <p:nvSpPr>
          <p:cNvPr id="7"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sp>
        <p:nvSpPr>
          <p:cNvPr id="8" name="TextBox 7"/>
          <p:cNvSpPr txBox="1"/>
          <p:nvPr/>
        </p:nvSpPr>
        <p:spPr>
          <a:xfrm>
            <a:off x="457200" y="5334000"/>
            <a:ext cx="8686800" cy="923330"/>
          </a:xfrm>
          <a:prstGeom prst="rect">
            <a:avLst/>
          </a:prstGeom>
          <a:noFill/>
        </p:spPr>
        <p:txBody>
          <a:bodyPr wrap="square" rtlCol="0">
            <a:spAutoFit/>
          </a:bodyPr>
          <a:lstStyle/>
          <a:p>
            <a:r>
              <a:rPr lang="en-US" dirty="0" smtClean="0"/>
              <a:t>Veliki broj ispitanih predstavnika preduzeća smatra da u Crnoj Gori postoji manje ili više</a:t>
            </a:r>
            <a:r>
              <a:rPr lang="sr-Latn-CS" dirty="0" smtClean="0"/>
              <a:t> </a:t>
            </a:r>
            <a:r>
              <a:rPr lang="en-US" dirty="0" smtClean="0"/>
              <a:t>izražena diskriminacija </a:t>
            </a:r>
            <a:r>
              <a:rPr lang="en-US" dirty="0" err="1" smtClean="0"/>
              <a:t>pripadnika</a:t>
            </a:r>
            <a:r>
              <a:rPr lang="en-US" dirty="0" smtClean="0"/>
              <a:t> </a:t>
            </a:r>
            <a:r>
              <a:rPr lang="en-US" dirty="0" err="1" smtClean="0"/>
              <a:t>romske</a:t>
            </a:r>
            <a:r>
              <a:rPr lang="en-US" dirty="0" smtClean="0"/>
              <a:t> zajednice</a:t>
            </a:r>
          </a:p>
          <a:p>
            <a:endParaRPr lang="en-US" dirty="0"/>
          </a:p>
        </p:txBody>
      </p:sp>
      <p:pic>
        <p:nvPicPr>
          <p:cNvPr id="9" name="Picture 8" descr="Logo CEDEM eng"/>
          <p:cNvPicPr/>
          <p:nvPr/>
        </p:nvPicPr>
        <p:blipFill>
          <a:blip r:embed="rId3" cstate="print"/>
          <a:srcRect/>
          <a:stretch>
            <a:fillRect/>
          </a:stretch>
        </p:blipFill>
        <p:spPr bwMode="auto">
          <a:xfrm>
            <a:off x="1" y="1"/>
            <a:ext cx="1447800" cy="609600"/>
          </a:xfrm>
          <a:prstGeom prst="rect">
            <a:avLst/>
          </a:prstGeom>
          <a:noFill/>
          <a:ln w="9525">
            <a:noFill/>
            <a:miter lim="800000"/>
            <a:headEnd/>
            <a:tailEnd/>
          </a:ln>
        </p:spPr>
      </p:pic>
      <p:graphicFrame>
        <p:nvGraphicFramePr>
          <p:cNvPr id="10" name="Chart 9"/>
          <p:cNvGraphicFramePr/>
          <p:nvPr/>
        </p:nvGraphicFramePr>
        <p:xfrm>
          <a:off x="838200" y="1524000"/>
          <a:ext cx="7543800" cy="3810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914400"/>
          </a:xfrm>
        </p:spPr>
        <p:txBody>
          <a:bodyPr>
            <a:noAutofit/>
          </a:bodyPr>
          <a:lstStyle/>
          <a:p>
            <a:r>
              <a:rPr lang="sr-Latn-CS" sz="2800" dirty="0"/>
              <a:t>Položaj Roma u Crnoj Gori </a:t>
            </a:r>
            <a:r>
              <a:rPr lang="en-US" sz="2800" dirty="0" smtClean="0"/>
              <a:t>je</a:t>
            </a:r>
            <a:br>
              <a:rPr lang="en-US" sz="2800" dirty="0" smtClean="0"/>
            </a:br>
            <a:r>
              <a:rPr lang="sr-Latn-CS" sz="2800" dirty="0" smtClean="0"/>
              <a:t>u </a:t>
            </a:r>
            <a:r>
              <a:rPr lang="sr-Latn-CS" sz="2800" dirty="0"/>
              <a:t>odnosu na zemlje regiona:</a:t>
            </a:r>
            <a:r>
              <a:rPr lang="en-US" sz="2800" dirty="0"/>
              <a:t/>
            </a:r>
            <a:br>
              <a:rPr lang="en-US" sz="2800" dirty="0"/>
            </a:br>
            <a:endParaRPr lang="en-US" sz="2800" dirty="0"/>
          </a:p>
        </p:txBody>
      </p:sp>
      <p:graphicFrame>
        <p:nvGraphicFramePr>
          <p:cNvPr id="4" name="Table 3"/>
          <p:cNvGraphicFramePr>
            <a:graphicFrameLocks noGrp="1"/>
          </p:cNvGraphicFramePr>
          <p:nvPr/>
        </p:nvGraphicFramePr>
        <p:xfrm>
          <a:off x="1143001" y="1600201"/>
          <a:ext cx="6857998" cy="3657598"/>
        </p:xfrm>
        <a:graphic>
          <a:graphicData uri="http://schemas.openxmlformats.org/drawingml/2006/table">
            <a:tbl>
              <a:tblPr/>
              <a:tblGrid>
                <a:gridCol w="2460983"/>
                <a:gridCol w="1070374"/>
                <a:gridCol w="975327"/>
                <a:gridCol w="1153723"/>
                <a:gridCol w="1197591"/>
              </a:tblGrid>
              <a:tr h="1045028">
                <a:tc>
                  <a:txBody>
                    <a:bodyPr/>
                    <a:lstStyle/>
                    <a:p>
                      <a:pPr marL="0" marR="0">
                        <a:spcBef>
                          <a:spcPts val="0"/>
                        </a:spcBef>
                        <a:spcAft>
                          <a:spcPts val="0"/>
                        </a:spcAft>
                      </a:pPr>
                      <a:endParaRPr lang="en-US" sz="1800">
                        <a:latin typeface="Calibri"/>
                        <a:ea typeface="Calibri"/>
                        <a:cs typeface="Times New Roman"/>
                      </a:endParaRPr>
                    </a:p>
                    <a:p>
                      <a:r>
                        <a:rPr lang="en-US" sz="1800" b="1">
                          <a:latin typeface="Calibri"/>
                          <a:cs typeface="Times New Roman"/>
                        </a:rPr>
                        <a:t>Zemlja</a:t>
                      </a:r>
                      <a:r>
                        <a:rPr lang="en-US" sz="1800">
                          <a:latin typeface="Calibri"/>
                          <a:cs typeface="Times New Roman"/>
                        </a:rPr>
                        <a:t> </a:t>
                      </a:r>
                    </a:p>
                  </a:txBody>
                  <a:tcPr marL="68580" marR="68580"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marL="0" marR="0" algn="ctr">
                        <a:spcBef>
                          <a:spcPts val="0"/>
                        </a:spcBef>
                        <a:spcAft>
                          <a:spcPts val="0"/>
                        </a:spcAft>
                      </a:pPr>
                      <a:r>
                        <a:rPr lang="en-US" sz="1800" b="1">
                          <a:latin typeface="Calibri"/>
                          <a:ea typeface="Calibri"/>
                          <a:cs typeface="Times New Roman"/>
                        </a:rPr>
                        <a:t>Bolji</a:t>
                      </a:r>
                      <a:endParaRPr lang="en-US" sz="1800">
                        <a:latin typeface="Calibri"/>
                        <a:ea typeface="Calibri"/>
                        <a:cs typeface="Times New Roman"/>
                      </a:endParaRPr>
                    </a:p>
                  </a:txBody>
                  <a:tcPr marL="68580" marR="68580"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marL="0" marR="0" algn="ctr">
                        <a:spcBef>
                          <a:spcPts val="0"/>
                        </a:spcBef>
                        <a:spcAft>
                          <a:spcPts val="0"/>
                        </a:spcAft>
                      </a:pPr>
                      <a:r>
                        <a:rPr lang="en-US" sz="1800" b="1">
                          <a:latin typeface="Calibri"/>
                          <a:ea typeface="Calibri"/>
                          <a:cs typeface="Times New Roman"/>
                        </a:rPr>
                        <a:t>Isti</a:t>
                      </a:r>
                      <a:endParaRPr lang="en-US" sz="1800">
                        <a:latin typeface="Calibri"/>
                        <a:ea typeface="Calibri"/>
                        <a:cs typeface="Times New Roman"/>
                      </a:endParaRPr>
                    </a:p>
                  </a:txBody>
                  <a:tcPr marL="68580" marR="68580"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marL="0" marR="0" algn="ctr">
                        <a:spcBef>
                          <a:spcPts val="0"/>
                        </a:spcBef>
                        <a:spcAft>
                          <a:spcPts val="0"/>
                        </a:spcAft>
                      </a:pPr>
                      <a:r>
                        <a:rPr lang="en-US" sz="1800" b="1">
                          <a:latin typeface="Calibri"/>
                          <a:ea typeface="Calibri"/>
                          <a:cs typeface="Times New Roman"/>
                        </a:rPr>
                        <a:t>Lošiji</a:t>
                      </a:r>
                      <a:endParaRPr lang="en-US" sz="1800">
                        <a:latin typeface="Calibri"/>
                        <a:ea typeface="Calibri"/>
                        <a:cs typeface="Times New Roman"/>
                      </a:endParaRPr>
                    </a:p>
                  </a:txBody>
                  <a:tcPr marL="68580" marR="68580"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marL="0" marR="0" algn="ctr">
                        <a:spcBef>
                          <a:spcPts val="0"/>
                        </a:spcBef>
                        <a:spcAft>
                          <a:spcPts val="0"/>
                        </a:spcAft>
                      </a:pPr>
                      <a:r>
                        <a:rPr lang="en-US" sz="1800" b="1">
                          <a:latin typeface="Calibri"/>
                          <a:ea typeface="Calibri"/>
                          <a:cs typeface="Times New Roman"/>
                        </a:rPr>
                        <a:t>Ne</a:t>
                      </a:r>
                      <a:endParaRPr lang="en-US" sz="1800">
                        <a:latin typeface="Calibri"/>
                        <a:ea typeface="Calibri"/>
                        <a:cs typeface="Times New Roman"/>
                      </a:endParaRPr>
                    </a:p>
                    <a:p>
                      <a:pPr marL="0" marR="0" algn="ctr">
                        <a:spcBef>
                          <a:spcPts val="0"/>
                        </a:spcBef>
                        <a:spcAft>
                          <a:spcPts val="0"/>
                        </a:spcAft>
                      </a:pPr>
                      <a:r>
                        <a:rPr lang="en-US" sz="1800" b="1">
                          <a:latin typeface="Calibri"/>
                          <a:ea typeface="Calibri"/>
                          <a:cs typeface="Times New Roman"/>
                        </a:rPr>
                        <a:t>znam</a:t>
                      </a:r>
                      <a:endParaRPr lang="en-US" sz="1800">
                        <a:latin typeface="Calibri"/>
                        <a:ea typeface="Calibri"/>
                        <a:cs typeface="Times New Roman"/>
                      </a:endParaRPr>
                    </a:p>
                  </a:txBody>
                  <a:tcPr marL="68580" marR="68580" marT="0" marB="0" anchor="ctr">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r>
              <a:tr h="522514">
                <a:tc>
                  <a:txBody>
                    <a:bodyPr/>
                    <a:lstStyle/>
                    <a:p>
                      <a:pPr marL="0" marR="0">
                        <a:spcBef>
                          <a:spcPts val="0"/>
                        </a:spcBef>
                        <a:spcAft>
                          <a:spcPts val="0"/>
                        </a:spcAft>
                      </a:pPr>
                      <a:r>
                        <a:rPr lang="en-US" sz="1800">
                          <a:latin typeface="Calibri"/>
                          <a:ea typeface="Calibri"/>
                          <a:cs typeface="Times New Roman"/>
                        </a:rPr>
                        <a:t>Srbija</a:t>
                      </a:r>
                    </a:p>
                  </a:txBody>
                  <a:tcPr marL="68580" marR="68580" marT="0" marB="0">
                    <a:lnL>
                      <a:noFill/>
                    </a:lnL>
                    <a:lnR>
                      <a:noFill/>
                    </a:lnR>
                    <a:lnT w="12700" cap="flat" cmpd="sng" algn="ctr">
                      <a:solidFill>
                        <a:srgbClr val="008000"/>
                      </a:solidFill>
                      <a:prstDash val="solid"/>
                      <a:round/>
                      <a:headEnd type="none" w="med" len="med"/>
                      <a:tailEnd type="none" w="med" len="med"/>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10.6</a:t>
                      </a:r>
                      <a:endParaRPr lang="en-US" sz="1800">
                        <a:latin typeface="Calibri"/>
                        <a:ea typeface="Calibri"/>
                        <a:cs typeface="Times New Roman"/>
                      </a:endParaRPr>
                    </a:p>
                  </a:txBody>
                  <a:tcPr marL="68580" marR="68580"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45.0</a:t>
                      </a:r>
                      <a:endParaRPr lang="en-US" sz="1800">
                        <a:latin typeface="Calibri"/>
                        <a:ea typeface="Calibri"/>
                        <a:cs typeface="Times New Roman"/>
                      </a:endParaRPr>
                    </a:p>
                  </a:txBody>
                  <a:tcPr marL="68580" marR="68580"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14.6</a:t>
                      </a:r>
                      <a:endParaRPr lang="en-US" sz="1800">
                        <a:latin typeface="Calibri"/>
                        <a:ea typeface="Calibri"/>
                        <a:cs typeface="Times New Roman"/>
                      </a:endParaRPr>
                    </a:p>
                  </a:txBody>
                  <a:tcPr marL="68580" marR="68580" marT="0" marB="0" anchor="ctr">
                    <a:lnL>
                      <a:noFill/>
                    </a:lnL>
                    <a:lnR>
                      <a:noFill/>
                    </a:lnR>
                    <a:lnT w="12700" cap="flat" cmpd="sng" algn="ctr">
                      <a:solidFill>
                        <a:srgbClr val="008000"/>
                      </a:solidFill>
                      <a:prstDash val="solid"/>
                      <a:round/>
                      <a:headEnd type="none" w="med" len="med"/>
                      <a:tailEnd type="none" w="med" len="med"/>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29.8</a:t>
                      </a:r>
                      <a:endParaRPr lang="en-US" sz="1800">
                        <a:latin typeface="Calibri"/>
                        <a:ea typeface="Calibri"/>
                        <a:cs typeface="Times New Roman"/>
                      </a:endParaRPr>
                    </a:p>
                  </a:txBody>
                  <a:tcPr marL="68580" marR="68580" marT="0" marB="0" anchor="ctr">
                    <a:lnL>
                      <a:noFill/>
                    </a:lnL>
                    <a:lnR>
                      <a:noFill/>
                    </a:lnR>
                    <a:lnT w="12700" cap="flat" cmpd="sng" algn="ctr">
                      <a:solidFill>
                        <a:srgbClr val="008000"/>
                      </a:solidFill>
                      <a:prstDash val="solid"/>
                      <a:round/>
                      <a:headEnd type="none" w="med" len="med"/>
                      <a:tailEnd type="none" w="med" len="med"/>
                    </a:lnT>
                    <a:lnB>
                      <a:noFill/>
                    </a:lnB>
                  </a:tcPr>
                </a:tc>
              </a:tr>
              <a:tr h="522514">
                <a:tc>
                  <a:txBody>
                    <a:bodyPr/>
                    <a:lstStyle/>
                    <a:p>
                      <a:pPr marL="0" marR="0">
                        <a:spcBef>
                          <a:spcPts val="0"/>
                        </a:spcBef>
                        <a:spcAft>
                          <a:spcPts val="0"/>
                        </a:spcAft>
                      </a:pPr>
                      <a:r>
                        <a:rPr lang="en-US" sz="1800">
                          <a:latin typeface="Calibri"/>
                          <a:ea typeface="Calibri"/>
                          <a:cs typeface="Times New Roman"/>
                        </a:rPr>
                        <a:t>Makedonija</a:t>
                      </a:r>
                    </a:p>
                  </a:txBody>
                  <a:tcPr marL="68580" marR="68580" marT="0" marB="0">
                    <a:lnL>
                      <a:noFill/>
                    </a:lnL>
                    <a:lnR>
                      <a:noFill/>
                    </a:lnR>
                    <a:lnT>
                      <a:noFill/>
                    </a:lnT>
                    <a:lnB>
                      <a:noFill/>
                    </a:lnB>
                  </a:tcPr>
                </a:tc>
                <a:tc>
                  <a:txBody>
                    <a:bodyPr/>
                    <a:lstStyle/>
                    <a:p>
                      <a:pPr marL="0" marR="0" algn="ctr">
                        <a:spcBef>
                          <a:spcPts val="0"/>
                        </a:spcBef>
                        <a:spcAft>
                          <a:spcPts val="0"/>
                        </a:spcAft>
                      </a:pPr>
                      <a:r>
                        <a:rPr lang="en-US" sz="1200" dirty="0">
                          <a:solidFill>
                            <a:srgbClr val="000000"/>
                          </a:solidFill>
                          <a:latin typeface="Arial"/>
                          <a:ea typeface="Calibri"/>
                          <a:cs typeface="Times New Roman"/>
                        </a:rPr>
                        <a:t>9.3</a:t>
                      </a:r>
                      <a:endParaRPr lang="en-US" sz="1800" dirty="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41.1</a:t>
                      </a:r>
                      <a:endParaRPr lang="en-US" sz="180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13.2</a:t>
                      </a:r>
                      <a:endParaRPr lang="en-US" sz="180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36.4</a:t>
                      </a:r>
                      <a:endParaRPr lang="en-US" sz="1800">
                        <a:latin typeface="Calibri"/>
                        <a:ea typeface="Calibri"/>
                        <a:cs typeface="Times New Roman"/>
                      </a:endParaRPr>
                    </a:p>
                  </a:txBody>
                  <a:tcPr marL="68580" marR="68580" marT="0" marB="0" anchor="ctr">
                    <a:lnL>
                      <a:noFill/>
                    </a:lnL>
                    <a:lnR>
                      <a:noFill/>
                    </a:lnR>
                    <a:lnT>
                      <a:noFill/>
                    </a:lnT>
                    <a:lnB>
                      <a:noFill/>
                    </a:lnB>
                  </a:tcPr>
                </a:tc>
              </a:tr>
              <a:tr h="522514">
                <a:tc>
                  <a:txBody>
                    <a:bodyPr/>
                    <a:lstStyle/>
                    <a:p>
                      <a:pPr marL="0" marR="0">
                        <a:spcBef>
                          <a:spcPts val="0"/>
                        </a:spcBef>
                        <a:spcAft>
                          <a:spcPts val="0"/>
                        </a:spcAft>
                      </a:pPr>
                      <a:r>
                        <a:rPr lang="en-US" sz="1800">
                          <a:latin typeface="Calibri"/>
                          <a:ea typeface="Calibri"/>
                          <a:cs typeface="Times New Roman"/>
                        </a:rPr>
                        <a:t>BiH</a:t>
                      </a:r>
                    </a:p>
                  </a:txBody>
                  <a:tcPr marL="68580" marR="68580" marT="0" marB="0">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7.3</a:t>
                      </a:r>
                      <a:endParaRPr lang="en-US" sz="180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43.7</a:t>
                      </a:r>
                      <a:endParaRPr lang="en-US" sz="180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11.3</a:t>
                      </a:r>
                      <a:endParaRPr lang="en-US" sz="180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37.7</a:t>
                      </a:r>
                      <a:endParaRPr lang="en-US" sz="1800">
                        <a:latin typeface="Calibri"/>
                        <a:ea typeface="Calibri"/>
                        <a:cs typeface="Times New Roman"/>
                      </a:endParaRPr>
                    </a:p>
                  </a:txBody>
                  <a:tcPr marL="68580" marR="68580" marT="0" marB="0" anchor="ctr">
                    <a:lnL>
                      <a:noFill/>
                    </a:lnL>
                    <a:lnR>
                      <a:noFill/>
                    </a:lnR>
                    <a:lnT>
                      <a:noFill/>
                    </a:lnT>
                    <a:lnB>
                      <a:noFill/>
                    </a:lnB>
                  </a:tcPr>
                </a:tc>
              </a:tr>
              <a:tr h="522514">
                <a:tc>
                  <a:txBody>
                    <a:bodyPr/>
                    <a:lstStyle/>
                    <a:p>
                      <a:pPr marL="0" marR="0">
                        <a:spcBef>
                          <a:spcPts val="0"/>
                        </a:spcBef>
                        <a:spcAft>
                          <a:spcPts val="0"/>
                        </a:spcAft>
                      </a:pPr>
                      <a:r>
                        <a:rPr lang="en-US" sz="1800">
                          <a:latin typeface="Calibri"/>
                          <a:ea typeface="Calibri"/>
                          <a:cs typeface="Times New Roman"/>
                        </a:rPr>
                        <a:t>Kosovo</a:t>
                      </a:r>
                    </a:p>
                  </a:txBody>
                  <a:tcPr marL="68580" marR="68580" marT="0" marB="0">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7.3</a:t>
                      </a:r>
                      <a:endParaRPr lang="en-US" sz="180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35.1</a:t>
                      </a:r>
                      <a:endParaRPr lang="en-US" sz="180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18.5</a:t>
                      </a:r>
                      <a:endParaRPr lang="en-US" sz="1800">
                        <a:latin typeface="Calibri"/>
                        <a:ea typeface="Calibri"/>
                        <a:cs typeface="Times New Roman"/>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1200">
                          <a:solidFill>
                            <a:srgbClr val="000000"/>
                          </a:solidFill>
                          <a:latin typeface="Arial"/>
                          <a:ea typeface="Calibri"/>
                          <a:cs typeface="Times New Roman"/>
                        </a:rPr>
                        <a:t>39.1</a:t>
                      </a:r>
                      <a:endParaRPr lang="en-US" sz="1800">
                        <a:latin typeface="Calibri"/>
                        <a:ea typeface="Calibri"/>
                        <a:cs typeface="Times New Roman"/>
                      </a:endParaRPr>
                    </a:p>
                  </a:txBody>
                  <a:tcPr marL="68580" marR="68580" marT="0" marB="0" anchor="ctr">
                    <a:lnL>
                      <a:noFill/>
                    </a:lnL>
                    <a:lnR>
                      <a:noFill/>
                    </a:lnR>
                    <a:lnT>
                      <a:noFill/>
                    </a:lnT>
                    <a:lnB>
                      <a:noFill/>
                    </a:lnB>
                  </a:tcPr>
                </a:tc>
              </a:tr>
              <a:tr h="522514">
                <a:tc>
                  <a:txBody>
                    <a:bodyPr/>
                    <a:lstStyle/>
                    <a:p>
                      <a:pPr marL="0" marR="0">
                        <a:spcBef>
                          <a:spcPts val="0"/>
                        </a:spcBef>
                        <a:spcAft>
                          <a:spcPts val="0"/>
                        </a:spcAft>
                      </a:pPr>
                      <a:r>
                        <a:rPr lang="en-US" sz="1800">
                          <a:latin typeface="Calibri"/>
                          <a:ea typeface="Calibri"/>
                          <a:cs typeface="Times New Roman"/>
                        </a:rPr>
                        <a:t>Albanija</a:t>
                      </a:r>
                    </a:p>
                  </a:txBody>
                  <a:tcPr marL="68580" marR="68580" marT="0" marB="0">
                    <a:lnL>
                      <a:noFill/>
                    </a:lnL>
                    <a:lnR>
                      <a:noFill/>
                    </a:lnR>
                    <a:lnT>
                      <a:noFill/>
                    </a:lnT>
                    <a:lnB w="19050" cap="flat" cmpd="sng" algn="ctr">
                      <a:solidFill>
                        <a:srgbClr val="008000"/>
                      </a:solidFill>
                      <a:prstDash val="solid"/>
                      <a:round/>
                      <a:headEnd type="none" w="med" len="med"/>
                      <a:tailEnd type="none" w="med" len="med"/>
                    </a:lnB>
                  </a:tcPr>
                </a:tc>
                <a:tc>
                  <a:txBody>
                    <a:bodyPr/>
                    <a:lstStyle/>
                    <a:p>
                      <a:pPr marL="0" marR="0" algn="ctr">
                        <a:spcBef>
                          <a:spcPts val="0"/>
                        </a:spcBef>
                        <a:spcAft>
                          <a:spcPts val="0"/>
                        </a:spcAft>
                      </a:pPr>
                      <a:r>
                        <a:rPr lang="en-US" sz="1200">
                          <a:solidFill>
                            <a:srgbClr val="000000"/>
                          </a:solidFill>
                          <a:latin typeface="Arial"/>
                          <a:ea typeface="Calibri"/>
                          <a:cs typeface="Times New Roman"/>
                        </a:rPr>
                        <a:t>7.9</a:t>
                      </a:r>
                      <a:endParaRPr lang="en-US" sz="1800">
                        <a:latin typeface="Calibri"/>
                        <a:ea typeface="Calibri"/>
                        <a:cs typeface="Times New Roman"/>
                      </a:endParaRP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marL="0" marR="0" algn="ctr">
                        <a:spcBef>
                          <a:spcPts val="0"/>
                        </a:spcBef>
                        <a:spcAft>
                          <a:spcPts val="0"/>
                        </a:spcAft>
                      </a:pPr>
                      <a:r>
                        <a:rPr lang="en-US" sz="1200">
                          <a:solidFill>
                            <a:srgbClr val="000000"/>
                          </a:solidFill>
                          <a:latin typeface="Arial"/>
                          <a:ea typeface="Calibri"/>
                          <a:cs typeface="Times New Roman"/>
                        </a:rPr>
                        <a:t>33.1</a:t>
                      </a:r>
                      <a:endParaRPr lang="en-US" sz="1800">
                        <a:latin typeface="Calibri"/>
                        <a:ea typeface="Calibri"/>
                        <a:cs typeface="Times New Roman"/>
                      </a:endParaRP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marL="0" marR="0" algn="ctr">
                        <a:spcBef>
                          <a:spcPts val="0"/>
                        </a:spcBef>
                        <a:spcAft>
                          <a:spcPts val="0"/>
                        </a:spcAft>
                      </a:pPr>
                      <a:r>
                        <a:rPr lang="en-US" sz="1200">
                          <a:solidFill>
                            <a:srgbClr val="000000"/>
                          </a:solidFill>
                          <a:latin typeface="Arial"/>
                          <a:ea typeface="Calibri"/>
                          <a:cs typeface="Times New Roman"/>
                        </a:rPr>
                        <a:t>18.5</a:t>
                      </a:r>
                      <a:endParaRPr lang="en-US" sz="1800">
                        <a:latin typeface="Calibri"/>
                        <a:ea typeface="Calibri"/>
                        <a:cs typeface="Times New Roman"/>
                      </a:endParaRP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c>
                  <a:txBody>
                    <a:bodyPr/>
                    <a:lstStyle/>
                    <a:p>
                      <a:pPr marL="0" marR="0" algn="ctr">
                        <a:spcBef>
                          <a:spcPts val="0"/>
                        </a:spcBef>
                        <a:spcAft>
                          <a:spcPts val="0"/>
                        </a:spcAft>
                      </a:pPr>
                      <a:r>
                        <a:rPr lang="en-US" sz="1200" dirty="0">
                          <a:solidFill>
                            <a:srgbClr val="000000"/>
                          </a:solidFill>
                          <a:latin typeface="Arial"/>
                          <a:ea typeface="Calibri"/>
                          <a:cs typeface="Times New Roman"/>
                        </a:rPr>
                        <a:t>40.4</a:t>
                      </a:r>
                      <a:endParaRPr lang="en-US" sz="1800" dirty="0">
                        <a:latin typeface="Calibri"/>
                        <a:ea typeface="Calibri"/>
                        <a:cs typeface="Times New Roman"/>
                      </a:endParaRPr>
                    </a:p>
                  </a:txBody>
                  <a:tcPr marL="68580" marR="68580" marT="0" marB="0" anchor="ctr">
                    <a:lnL>
                      <a:noFill/>
                    </a:lnL>
                    <a:lnR>
                      <a:noFill/>
                    </a:lnR>
                    <a:lnT>
                      <a:noFill/>
                    </a:lnT>
                    <a:lnB w="19050" cap="flat" cmpd="sng" algn="ctr">
                      <a:solidFill>
                        <a:srgbClr val="008000"/>
                      </a:solidFill>
                      <a:prstDash val="solid"/>
                      <a:round/>
                      <a:headEnd type="none" w="med" len="med"/>
                      <a:tailEnd type="none" w="med" len="med"/>
                    </a:lnB>
                  </a:tcPr>
                </a:tc>
              </a:tr>
            </a:tbl>
          </a:graphicData>
        </a:graphic>
      </p:graphicFrame>
      <p:sp>
        <p:nvSpPr>
          <p:cNvPr id="4097" name="AutoShape 1"/>
          <p:cNvSpPr>
            <a:spLocks noChangeArrowheads="1"/>
          </p:cNvSpPr>
          <p:nvPr/>
        </p:nvSpPr>
        <p:spPr bwMode="auto">
          <a:xfrm rot="-21600000">
            <a:off x="3395663" y="6716713"/>
            <a:ext cx="2711450" cy="911225"/>
          </a:xfrm>
          <a:prstGeom prst="bracketPair">
            <a:avLst>
              <a:gd name="adj" fmla="val 8051"/>
            </a:avLst>
          </a:prstGeom>
          <a:noFill/>
          <a:ln w="38100">
            <a:solidFill>
              <a:srgbClr val="9BBB59"/>
            </a:solidFill>
            <a:round/>
            <a:headEnd/>
            <a:tailEnd/>
          </a:ln>
          <a:effectLst/>
        </p:spPr>
        <p:txBody>
          <a:bodyPr vert="horz" wrap="square" lIns="45720" tIns="45720" rIns="4572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TextBox 5"/>
          <p:cNvSpPr txBox="1"/>
          <p:nvPr/>
        </p:nvSpPr>
        <p:spPr>
          <a:xfrm>
            <a:off x="1143000" y="5486401"/>
            <a:ext cx="6934200" cy="646331"/>
          </a:xfrm>
          <a:prstGeom prst="rect">
            <a:avLst/>
          </a:prstGeom>
          <a:noFill/>
        </p:spPr>
        <p:txBody>
          <a:bodyPr wrap="square" rtlCol="0">
            <a:spAutoFit/>
          </a:bodyPr>
          <a:lstStyle/>
          <a:p>
            <a:r>
              <a:rPr lang="en-US" dirty="0"/>
              <a:t>Predstavnici </a:t>
            </a:r>
            <a:r>
              <a:rPr lang="en-US" dirty="0" err="1"/>
              <a:t>preduzeća</a:t>
            </a:r>
            <a:r>
              <a:rPr lang="en-US" dirty="0"/>
              <a:t> </a:t>
            </a:r>
            <a:r>
              <a:rPr lang="en-US" dirty="0" smtClean="0"/>
              <a:t>proc</a:t>
            </a:r>
            <a:r>
              <a:rPr lang="sr-Latn-RS" dirty="0" smtClean="0"/>
              <a:t>j</a:t>
            </a:r>
            <a:r>
              <a:rPr lang="en-US" dirty="0" err="1" smtClean="0"/>
              <a:t>enjuju</a:t>
            </a:r>
            <a:r>
              <a:rPr lang="en-US" dirty="0" smtClean="0"/>
              <a:t> </a:t>
            </a:r>
            <a:r>
              <a:rPr lang="en-US" dirty="0"/>
              <a:t>da je položaj Roma u Crnoj Gori značajno </a:t>
            </a:r>
            <a:r>
              <a:rPr lang="en-US" dirty="0" smtClean="0"/>
              <a:t>bolji </a:t>
            </a:r>
            <a:r>
              <a:rPr lang="en-US" dirty="0"/>
              <a:t>u odnosu na </a:t>
            </a:r>
            <a:r>
              <a:rPr lang="en-US" dirty="0" err="1"/>
              <a:t>zemlje</a:t>
            </a:r>
            <a:r>
              <a:rPr lang="en-US" dirty="0"/>
              <a:t> </a:t>
            </a:r>
            <a:r>
              <a:rPr lang="en-US" dirty="0" err="1" smtClean="0"/>
              <a:t>regiona</a:t>
            </a:r>
            <a:r>
              <a:rPr lang="sr-Latn-RS" dirty="0" smtClean="0"/>
              <a:t>.</a:t>
            </a:r>
            <a:endParaRPr lang="en-US" dirty="0"/>
          </a:p>
        </p:txBody>
      </p:sp>
      <p:pic>
        <p:nvPicPr>
          <p:cNvPr id="8"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9"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10" name="Picture 9" descr="Logo CEDEM eng"/>
          <p:cNvPicPr/>
          <p:nvPr/>
        </p:nvPicPr>
        <p:blipFill>
          <a:blip r:embed="rId3" cstate="print"/>
          <a:srcRect/>
          <a:stretch>
            <a:fillRect/>
          </a:stretch>
        </p:blipFill>
        <p:spPr bwMode="auto">
          <a:xfrm>
            <a:off x="1" y="1"/>
            <a:ext cx="1524000" cy="609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38200"/>
          </a:xfrm>
        </p:spPr>
        <p:txBody>
          <a:bodyPr>
            <a:noAutofit/>
          </a:bodyPr>
          <a:lstStyle/>
          <a:p>
            <a:r>
              <a:rPr lang="sr-Latn-CS" sz="2800" dirty="0"/>
              <a:t>Razlozi zbog kojih se Romi otežano zapošljavaju: Kumulativni % - ključni i značajan razlog</a:t>
            </a:r>
            <a:endParaRPr lang="en-US" sz="2800" dirty="0"/>
          </a:p>
        </p:txBody>
      </p:sp>
      <p:sp>
        <p:nvSpPr>
          <p:cNvPr id="5" name="TextBox 4"/>
          <p:cNvSpPr txBox="1"/>
          <p:nvPr/>
        </p:nvSpPr>
        <p:spPr>
          <a:xfrm>
            <a:off x="762000" y="5486400"/>
            <a:ext cx="7772400" cy="646331"/>
          </a:xfrm>
          <a:prstGeom prst="rect">
            <a:avLst/>
          </a:prstGeom>
          <a:noFill/>
        </p:spPr>
        <p:txBody>
          <a:bodyPr wrap="square" rtlCol="0">
            <a:spAutoFit/>
          </a:bodyPr>
          <a:lstStyle/>
          <a:p>
            <a:r>
              <a:rPr lang="en-US" dirty="0"/>
              <a:t>Kao ključni problem zapošljavanja predstavnici preduzeća identifikuju nizak nivo obrazovanja </a:t>
            </a:r>
            <a:r>
              <a:rPr lang="en-US" dirty="0" err="1"/>
              <a:t>pripadnika</a:t>
            </a:r>
            <a:r>
              <a:rPr lang="en-US" dirty="0"/>
              <a:t> </a:t>
            </a:r>
            <a:r>
              <a:rPr lang="en-US" dirty="0" err="1" smtClean="0"/>
              <a:t>romske</a:t>
            </a:r>
            <a:r>
              <a:rPr lang="en-US" dirty="0" smtClean="0"/>
              <a:t> zajednic</a:t>
            </a:r>
            <a:r>
              <a:rPr lang="sr-Latn-CS" dirty="0" smtClean="0"/>
              <a:t>e</a:t>
            </a:r>
            <a:endParaRPr lang="en-US" dirty="0"/>
          </a:p>
        </p:txBody>
      </p:sp>
      <p:pic>
        <p:nvPicPr>
          <p:cNvPr id="7"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8"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9" name="Picture 8" descr="Logo CEDEM eng"/>
          <p:cNvPicPr/>
          <p:nvPr/>
        </p:nvPicPr>
        <p:blipFill>
          <a:blip r:embed="rId3" cstate="print"/>
          <a:srcRect/>
          <a:stretch>
            <a:fillRect/>
          </a:stretch>
        </p:blipFill>
        <p:spPr bwMode="auto">
          <a:xfrm>
            <a:off x="1" y="1"/>
            <a:ext cx="1524000" cy="609600"/>
          </a:xfrm>
          <a:prstGeom prst="rect">
            <a:avLst/>
          </a:prstGeom>
          <a:noFill/>
          <a:ln w="9525">
            <a:noFill/>
            <a:miter lim="800000"/>
            <a:headEnd/>
            <a:tailEnd/>
          </a:ln>
        </p:spPr>
      </p:pic>
      <p:graphicFrame>
        <p:nvGraphicFramePr>
          <p:cNvPr id="10" name="Chart 9"/>
          <p:cNvGraphicFramePr/>
          <p:nvPr/>
        </p:nvGraphicFramePr>
        <p:xfrm>
          <a:off x="685800" y="1447800"/>
          <a:ext cx="7772400" cy="411479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14400"/>
          </a:xfrm>
        </p:spPr>
        <p:txBody>
          <a:bodyPr>
            <a:noAutofit/>
          </a:bodyPr>
          <a:lstStyle/>
          <a:p>
            <a:r>
              <a:rPr lang="sr-Latn-CS" sz="3200" dirty="0"/>
              <a:t>Ključne </a:t>
            </a:r>
            <a:r>
              <a:rPr lang="sr-Latn-CS" sz="3200" dirty="0" smtClean="0"/>
              <a:t>mjere </a:t>
            </a:r>
            <a:r>
              <a:rPr lang="sr-Latn-CS" sz="3200" dirty="0"/>
              <a:t>koje preporučuju poslodavci za zapošljavanje Roma %</a:t>
            </a:r>
            <a:endParaRPr lang="en-US" sz="3200" dirty="0"/>
          </a:p>
        </p:txBody>
      </p:sp>
      <p:sp>
        <p:nvSpPr>
          <p:cNvPr id="5" name="TextBox 4"/>
          <p:cNvSpPr txBox="1"/>
          <p:nvPr/>
        </p:nvSpPr>
        <p:spPr>
          <a:xfrm>
            <a:off x="1066800" y="5638800"/>
            <a:ext cx="6934200" cy="646331"/>
          </a:xfrm>
          <a:prstGeom prst="rect">
            <a:avLst/>
          </a:prstGeom>
          <a:noFill/>
        </p:spPr>
        <p:txBody>
          <a:bodyPr wrap="square" rtlCol="0">
            <a:spAutoFit/>
          </a:bodyPr>
          <a:lstStyle/>
          <a:p>
            <a:r>
              <a:rPr lang="en-US" dirty="0" err="1"/>
              <a:t>Ključna</a:t>
            </a:r>
            <a:r>
              <a:rPr lang="en-US" dirty="0"/>
              <a:t> </a:t>
            </a:r>
            <a:r>
              <a:rPr lang="en-US" dirty="0" err="1" smtClean="0"/>
              <a:t>mjera</a:t>
            </a:r>
            <a:r>
              <a:rPr lang="en-US" dirty="0" smtClean="0"/>
              <a:t> </a:t>
            </a:r>
            <a:r>
              <a:rPr lang="en-US" dirty="0"/>
              <a:t>koju država treba da preduzme u cilju zapošljavanja Roma jeste njihova obuka i </a:t>
            </a:r>
            <a:r>
              <a:rPr lang="en-US" dirty="0" smtClean="0"/>
              <a:t>dokvalifikacija</a:t>
            </a:r>
            <a:endParaRPr lang="en-US" dirty="0"/>
          </a:p>
        </p:txBody>
      </p:sp>
      <p:pic>
        <p:nvPicPr>
          <p:cNvPr id="7"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8"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9" name="Picture 8" descr="Logo CEDEM eng"/>
          <p:cNvPicPr/>
          <p:nvPr/>
        </p:nvPicPr>
        <p:blipFill>
          <a:blip r:embed="rId3" cstate="print"/>
          <a:srcRect/>
          <a:stretch>
            <a:fillRect/>
          </a:stretch>
        </p:blipFill>
        <p:spPr bwMode="auto">
          <a:xfrm>
            <a:off x="1" y="1"/>
            <a:ext cx="1524000" cy="609600"/>
          </a:xfrm>
          <a:prstGeom prst="rect">
            <a:avLst/>
          </a:prstGeom>
          <a:noFill/>
          <a:ln w="9525">
            <a:noFill/>
            <a:miter lim="800000"/>
            <a:headEnd/>
            <a:tailEnd/>
          </a:ln>
        </p:spPr>
      </p:pic>
      <p:graphicFrame>
        <p:nvGraphicFramePr>
          <p:cNvPr id="10" name="Chart 9"/>
          <p:cNvGraphicFramePr/>
          <p:nvPr/>
        </p:nvGraphicFramePr>
        <p:xfrm>
          <a:off x="762000" y="1752600"/>
          <a:ext cx="7696200" cy="39624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noAutofit/>
          </a:bodyPr>
          <a:lstStyle/>
          <a:p>
            <a:r>
              <a:rPr lang="sr-Latn-CS" sz="2400" dirty="0">
                <a:latin typeface="+mn-lt"/>
              </a:rPr>
              <a:t>Šta poslodavce najviše zabrinjava kada je </a:t>
            </a:r>
            <a:r>
              <a:rPr lang="sr-Latn-CS" sz="2400" dirty="0" smtClean="0">
                <a:latin typeface="+mn-lt"/>
              </a:rPr>
              <a:t>r</a:t>
            </a:r>
            <a:r>
              <a:rPr lang="en-US" sz="2400" dirty="0" err="1" smtClean="0">
                <a:latin typeface="+mn-lt"/>
              </a:rPr>
              <a:t>ij</a:t>
            </a:r>
            <a:r>
              <a:rPr lang="sr-Latn-CS" sz="2400" dirty="0" smtClean="0">
                <a:latin typeface="+mn-lt"/>
              </a:rPr>
              <a:t>eč </a:t>
            </a:r>
            <a:r>
              <a:rPr lang="sr-Latn-CS" sz="2400" dirty="0">
                <a:latin typeface="+mn-lt"/>
              </a:rPr>
              <a:t>o zapošljavanju Roma – Kumulativni % ključno i važno</a:t>
            </a:r>
            <a:r>
              <a:rPr lang="en-US" sz="2400" dirty="0"/>
              <a:t/>
            </a:r>
            <a:br>
              <a:rPr lang="en-US" sz="2400" dirty="0"/>
            </a:br>
            <a:endParaRPr lang="en-US" sz="2400" dirty="0"/>
          </a:p>
        </p:txBody>
      </p:sp>
      <p:sp>
        <p:nvSpPr>
          <p:cNvPr id="5" name="TextBox 4"/>
          <p:cNvSpPr txBox="1"/>
          <p:nvPr/>
        </p:nvSpPr>
        <p:spPr>
          <a:xfrm>
            <a:off x="762000" y="5257800"/>
            <a:ext cx="7848600" cy="954107"/>
          </a:xfrm>
          <a:prstGeom prst="rect">
            <a:avLst/>
          </a:prstGeom>
          <a:noFill/>
        </p:spPr>
        <p:txBody>
          <a:bodyPr wrap="square" rtlCol="0">
            <a:spAutoFit/>
          </a:bodyPr>
          <a:lstStyle/>
          <a:p>
            <a:r>
              <a:rPr lang="en-US" sz="1400" dirty="0"/>
              <a:t>Kao najvažniji razlog/brigu za nezapošljavanje Roma u </a:t>
            </a:r>
            <a:r>
              <a:rPr lang="en-US" sz="1400" dirty="0" err="1"/>
              <a:t>svojim</a:t>
            </a:r>
            <a:r>
              <a:rPr lang="en-US" sz="1400" dirty="0"/>
              <a:t> </a:t>
            </a:r>
            <a:r>
              <a:rPr lang="en-US" sz="1400" dirty="0" err="1" smtClean="0"/>
              <a:t>preduzećima</a:t>
            </a:r>
            <a:r>
              <a:rPr lang="sr-Latn-RS" sz="1400" dirty="0" smtClean="0"/>
              <a:t> </a:t>
            </a:r>
            <a:r>
              <a:rPr lang="en-US" sz="1400" dirty="0" err="1" smtClean="0"/>
              <a:t>identifikuj</a:t>
            </a:r>
            <a:r>
              <a:rPr lang="sr-Latn-CS" sz="1400" dirty="0" smtClean="0"/>
              <a:t>e se</a:t>
            </a:r>
            <a:r>
              <a:rPr lang="en-US" sz="1400" dirty="0" smtClean="0"/>
              <a:t> </a:t>
            </a:r>
            <a:r>
              <a:rPr lang="en-US" sz="1400" dirty="0"/>
              <a:t>problem dodatne obuke Roma. </a:t>
            </a:r>
            <a:r>
              <a:rPr lang="sr-Latn-CS" sz="1400" dirty="0" smtClean="0"/>
              <a:t>K</a:t>
            </a:r>
            <a:r>
              <a:rPr lang="en-US" sz="1400" dirty="0" err="1" smtClean="0"/>
              <a:t>ao</a:t>
            </a:r>
            <a:r>
              <a:rPr lang="en-US" sz="1400" dirty="0" smtClean="0"/>
              <a:t> </a:t>
            </a:r>
            <a:r>
              <a:rPr lang="en-US" sz="1400" dirty="0" err="1" smtClean="0"/>
              <a:t>preprek</a:t>
            </a:r>
            <a:r>
              <a:rPr lang="sr-Latn-RS" sz="1400" dirty="0" smtClean="0"/>
              <a:t>a</a:t>
            </a:r>
            <a:r>
              <a:rPr lang="en-US" sz="1400" dirty="0" smtClean="0"/>
              <a:t> </a:t>
            </a:r>
            <a:r>
              <a:rPr lang="en-US" sz="1400" dirty="0"/>
              <a:t>se, takođe, </a:t>
            </a:r>
            <a:r>
              <a:rPr lang="sr-Latn-CS" sz="1400" dirty="0" smtClean="0"/>
              <a:t>i</a:t>
            </a:r>
            <a:r>
              <a:rPr lang="en-US" sz="1400" dirty="0" smtClean="0"/>
              <a:t>stič</a:t>
            </a:r>
            <a:r>
              <a:rPr lang="sr-Latn-CS" sz="1400" dirty="0" smtClean="0"/>
              <a:t>e</a:t>
            </a:r>
            <a:r>
              <a:rPr lang="en-US" sz="1400" dirty="0" smtClean="0"/>
              <a:t> </a:t>
            </a:r>
            <a:r>
              <a:rPr lang="en-US" sz="1400" dirty="0"/>
              <a:t>činjenica/stav da bi neko u preduzeću morao posebnu pažnju da posvećuje zaposlenim Romima, kao i izražena nesigurnost/stav poslodavca da bi zapošljeni </a:t>
            </a:r>
            <a:r>
              <a:rPr lang="en-US" sz="1400" dirty="0" err="1"/>
              <a:t>pripadnik</a:t>
            </a:r>
            <a:r>
              <a:rPr lang="en-US" sz="1400" dirty="0"/>
              <a:t> </a:t>
            </a:r>
            <a:r>
              <a:rPr lang="en-US" sz="1400" dirty="0" err="1" smtClean="0"/>
              <a:t>romske</a:t>
            </a:r>
            <a:r>
              <a:rPr lang="en-US" sz="1400" dirty="0" smtClean="0"/>
              <a:t> </a:t>
            </a:r>
            <a:r>
              <a:rPr lang="en-US" sz="1400" dirty="0"/>
              <a:t>popuacije odgovorno obavljao svoj posao</a:t>
            </a:r>
            <a:r>
              <a:rPr lang="en-US" sz="1400" dirty="0" smtClean="0"/>
              <a:t>.</a:t>
            </a:r>
            <a:endParaRPr lang="en-US" sz="1400" dirty="0"/>
          </a:p>
        </p:txBody>
      </p:sp>
      <p:pic>
        <p:nvPicPr>
          <p:cNvPr id="7"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8"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9" name="Picture 8" descr="Logo CEDEM eng"/>
          <p:cNvPicPr/>
          <p:nvPr/>
        </p:nvPicPr>
        <p:blipFill>
          <a:blip r:embed="rId3" cstate="print"/>
          <a:srcRect/>
          <a:stretch>
            <a:fillRect/>
          </a:stretch>
        </p:blipFill>
        <p:spPr bwMode="auto">
          <a:xfrm>
            <a:off x="1" y="1"/>
            <a:ext cx="1524000" cy="609600"/>
          </a:xfrm>
          <a:prstGeom prst="rect">
            <a:avLst/>
          </a:prstGeom>
          <a:noFill/>
          <a:ln w="9525">
            <a:noFill/>
            <a:miter lim="800000"/>
            <a:headEnd/>
            <a:tailEnd/>
          </a:ln>
        </p:spPr>
      </p:pic>
      <p:graphicFrame>
        <p:nvGraphicFramePr>
          <p:cNvPr id="10" name="Chart 9"/>
          <p:cNvGraphicFramePr/>
          <p:nvPr/>
        </p:nvGraphicFramePr>
        <p:xfrm>
          <a:off x="838200" y="1219200"/>
          <a:ext cx="7620000" cy="4067174"/>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CS" sz="3600" dirty="0" smtClean="0"/>
              <a:t>Š</a:t>
            </a:r>
            <a:r>
              <a:rPr lang="en-US" sz="3600" dirty="0" smtClean="0"/>
              <a:t>t</a:t>
            </a:r>
            <a:r>
              <a:rPr lang="sr-Latn-CS" sz="3600" dirty="0" smtClean="0"/>
              <a:t>a</a:t>
            </a:r>
            <a:r>
              <a:rPr lang="en-US" sz="3600" dirty="0" smtClean="0"/>
              <a:t> </a:t>
            </a:r>
            <a:r>
              <a:rPr lang="en-US" sz="3600" dirty="0"/>
              <a:t>treba učiniti kako bi se Romi </a:t>
            </a:r>
            <a:r>
              <a:rPr lang="en-US" sz="3600" dirty="0" smtClean="0"/>
              <a:t>zaposlili</a:t>
            </a:r>
            <a:r>
              <a:rPr lang="sr-Latn-CS" sz="3600" dirty="0" smtClean="0"/>
              <a:t>? %</a:t>
            </a:r>
            <a:endParaRPr lang="en-US" sz="3600" dirty="0"/>
          </a:p>
        </p:txBody>
      </p:sp>
      <p:sp>
        <p:nvSpPr>
          <p:cNvPr id="5" name="TextBox 4"/>
          <p:cNvSpPr txBox="1"/>
          <p:nvPr/>
        </p:nvSpPr>
        <p:spPr>
          <a:xfrm>
            <a:off x="990600" y="5105400"/>
            <a:ext cx="7391400" cy="923330"/>
          </a:xfrm>
          <a:prstGeom prst="rect">
            <a:avLst/>
          </a:prstGeom>
          <a:noFill/>
        </p:spPr>
        <p:txBody>
          <a:bodyPr wrap="square" rtlCol="0">
            <a:spAutoFit/>
          </a:bodyPr>
          <a:lstStyle/>
          <a:p>
            <a:r>
              <a:rPr lang="sr-Latn-CS" dirty="0" smtClean="0"/>
              <a:t>O</a:t>
            </a:r>
            <a:r>
              <a:rPr lang="en-US" dirty="0" err="1" smtClean="0"/>
              <a:t>brazovanje</a:t>
            </a:r>
            <a:r>
              <a:rPr lang="en-US" dirty="0" smtClean="0"/>
              <a:t>/</a:t>
            </a:r>
            <a:r>
              <a:rPr lang="en-US" dirty="0" err="1" smtClean="0"/>
              <a:t>kvalifikacija</a:t>
            </a:r>
            <a:r>
              <a:rPr lang="sr-Latn-RS" dirty="0" smtClean="0"/>
              <a:t> </a:t>
            </a:r>
            <a:r>
              <a:rPr lang="en-US" dirty="0" smtClean="0"/>
              <a:t>se </a:t>
            </a:r>
            <a:r>
              <a:rPr lang="en-US" dirty="0"/>
              <a:t>ističe kao ključni problem Roma. Od ostalih stavova </a:t>
            </a:r>
            <a:r>
              <a:rPr lang="en-US" dirty="0" err="1"/>
              <a:t>istaknuto</a:t>
            </a:r>
            <a:r>
              <a:rPr lang="en-US" dirty="0"/>
              <a:t> </a:t>
            </a:r>
            <a:r>
              <a:rPr lang="en-US" dirty="0" smtClean="0"/>
              <a:t>m</a:t>
            </a:r>
            <a:r>
              <a:rPr lang="sr-Latn-RS" dirty="0" smtClean="0"/>
              <a:t>j</a:t>
            </a:r>
            <a:r>
              <a:rPr lang="en-US" dirty="0" err="1" smtClean="0"/>
              <a:t>esto</a:t>
            </a:r>
            <a:r>
              <a:rPr lang="en-US" dirty="0" smtClean="0"/>
              <a:t> </a:t>
            </a:r>
            <a:r>
              <a:rPr lang="en-US" dirty="0"/>
              <a:t>ima i zalaganje poslodavaca da država vodi aktivnu politiku, kao i da se poveća motivacija i angažovanje samih Roma. </a:t>
            </a:r>
          </a:p>
        </p:txBody>
      </p:sp>
      <p:pic>
        <p:nvPicPr>
          <p:cNvPr id="7"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8"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9" name="Picture 8" descr="Logo CEDEM eng"/>
          <p:cNvPicPr/>
          <p:nvPr/>
        </p:nvPicPr>
        <p:blipFill>
          <a:blip r:embed="rId3" cstate="print"/>
          <a:srcRect/>
          <a:stretch>
            <a:fillRect/>
          </a:stretch>
        </p:blipFill>
        <p:spPr bwMode="auto">
          <a:xfrm>
            <a:off x="1" y="1"/>
            <a:ext cx="1524000" cy="609600"/>
          </a:xfrm>
          <a:prstGeom prst="rect">
            <a:avLst/>
          </a:prstGeom>
          <a:noFill/>
          <a:ln w="9525">
            <a:noFill/>
            <a:miter lim="800000"/>
            <a:headEnd/>
            <a:tailEnd/>
          </a:ln>
        </p:spPr>
      </p:pic>
      <p:graphicFrame>
        <p:nvGraphicFramePr>
          <p:cNvPr id="10" name="Chart 9"/>
          <p:cNvGraphicFramePr/>
          <p:nvPr/>
        </p:nvGraphicFramePr>
        <p:xfrm>
          <a:off x="990600" y="1371600"/>
          <a:ext cx="7391400" cy="3733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381000"/>
          </a:xfrm>
        </p:spPr>
        <p:txBody>
          <a:bodyPr>
            <a:normAutofit fontScale="90000"/>
          </a:bodyPr>
          <a:lstStyle/>
          <a:p>
            <a:r>
              <a:rPr lang="sr-Latn-CS" dirty="0" smtClean="0"/>
              <a:t>Ključni analitički nalazi i preporuke</a:t>
            </a:r>
            <a:endParaRPr lang="en-US" dirty="0"/>
          </a:p>
        </p:txBody>
      </p:sp>
      <p:sp>
        <p:nvSpPr>
          <p:cNvPr id="3" name="Content Placeholder 2"/>
          <p:cNvSpPr>
            <a:spLocks noGrp="1"/>
          </p:cNvSpPr>
          <p:nvPr>
            <p:ph idx="1"/>
          </p:nvPr>
        </p:nvSpPr>
        <p:spPr>
          <a:xfrm>
            <a:off x="457200" y="1066800"/>
            <a:ext cx="8229600" cy="5181600"/>
          </a:xfrm>
        </p:spPr>
        <p:txBody>
          <a:bodyPr>
            <a:noAutofit/>
          </a:bodyPr>
          <a:lstStyle/>
          <a:p>
            <a:pPr lvl="0"/>
            <a:r>
              <a:rPr lang="sr-Latn-CS" sz="1200" b="1" dirty="0"/>
              <a:t>Aktualna Strategija Vlade kao i Akcioni plan</a:t>
            </a:r>
            <a:r>
              <a:rPr lang="sr-Latn-CS" sz="1200" dirty="0"/>
              <a:t> koji se tiče zapošljavanja, i uopšte, poboljšanja položaja Roma, nije dovoljno precizan i specificiran. Po sadržaju i </a:t>
            </a:r>
            <a:r>
              <a:rPr lang="sr-Latn-CS" sz="1200" dirty="0" smtClean="0"/>
              <a:t>namjeni</a:t>
            </a:r>
            <a:r>
              <a:rPr lang="sr-Latn-CS" sz="1200" dirty="0"/>
              <a:t>, strateška dokumenta nisu u stanju da ispune postavljene ciljeve usled neprecizno definisanih instrumenata, </a:t>
            </a:r>
            <a:r>
              <a:rPr lang="sr-Latn-CS" sz="1200" dirty="0" smtClean="0"/>
              <a:t>mjera</a:t>
            </a:r>
            <a:r>
              <a:rPr lang="sr-Latn-CS" sz="1200" dirty="0"/>
              <a:t>, kao i monitoringa </a:t>
            </a:r>
            <a:r>
              <a:rPr lang="sr-Latn-CS" sz="1200" dirty="0" smtClean="0"/>
              <a:t>implementacije;</a:t>
            </a:r>
            <a:endParaRPr lang="en-US" sz="1200" dirty="0"/>
          </a:p>
          <a:p>
            <a:pPr lvl="0"/>
            <a:r>
              <a:rPr lang="sr-Latn-CS" sz="1200" dirty="0"/>
              <a:t>Preduzeća u Crnoj Gori, inače, su </a:t>
            </a:r>
            <a:r>
              <a:rPr lang="sr-Latn-CS" sz="1200" b="1" dirty="0"/>
              <a:t>opterećena ekonomskom krizom</a:t>
            </a:r>
            <a:r>
              <a:rPr lang="sr-Latn-CS" sz="1200" dirty="0"/>
              <a:t> i pratećim problemima </a:t>
            </a:r>
            <a:r>
              <a:rPr lang="sr-Latn-CS" sz="1200" dirty="0" smtClean="0"/>
              <a:t>poslovanja;</a:t>
            </a:r>
            <a:endParaRPr lang="en-US" sz="1200" dirty="0"/>
          </a:p>
          <a:p>
            <a:pPr lvl="0"/>
            <a:r>
              <a:rPr lang="sr-Latn-CS" sz="1200" dirty="0"/>
              <a:t>Najveći problemi opštijeg karaktera, kada je </a:t>
            </a:r>
            <a:r>
              <a:rPr lang="sr-Latn-CS" sz="1200" dirty="0" smtClean="0"/>
              <a:t>riječ </a:t>
            </a:r>
            <a:r>
              <a:rPr lang="sr-Latn-CS" sz="1200" dirty="0"/>
              <a:t>o preduzećima u Crnoj Gori, jeste </a:t>
            </a:r>
            <a:r>
              <a:rPr lang="sr-Latn-CS" sz="1200" b="1" dirty="0"/>
              <a:t>malo tržište i nedostatak izvora </a:t>
            </a:r>
            <a:r>
              <a:rPr lang="sr-Latn-CS" sz="1200" b="1" dirty="0" smtClean="0"/>
              <a:t>finasiranja</a:t>
            </a:r>
            <a:r>
              <a:rPr lang="sr-Latn-CS" sz="1200" dirty="0"/>
              <a:t>;</a:t>
            </a:r>
            <a:endParaRPr lang="en-US" sz="1200" dirty="0"/>
          </a:p>
          <a:p>
            <a:pPr lvl="0"/>
            <a:r>
              <a:rPr lang="sr-Latn-CS" sz="1200" dirty="0" smtClean="0"/>
              <a:t>Kada </a:t>
            </a:r>
            <a:r>
              <a:rPr lang="sr-Latn-CS" sz="1200" dirty="0"/>
              <a:t>je </a:t>
            </a:r>
            <a:r>
              <a:rPr lang="sr-Latn-CS" sz="1200" dirty="0" smtClean="0"/>
              <a:t>riječ </a:t>
            </a:r>
            <a:r>
              <a:rPr lang="sr-Latn-CS" sz="1200" dirty="0"/>
              <a:t>o </a:t>
            </a:r>
            <a:r>
              <a:rPr lang="sr-Latn-CS" sz="1200" dirty="0" smtClean="0"/>
              <a:t>rješavanju </a:t>
            </a:r>
            <a:r>
              <a:rPr lang="sr-Latn-CS" sz="1200" dirty="0"/>
              <a:t>problema nezaposlenosti, uopšte, predstavnici preduzeća ističu da bi država </a:t>
            </a:r>
            <a:r>
              <a:rPr lang="sr-Latn-CS" sz="1200" dirty="0" smtClean="0"/>
              <a:t>trebalo da </a:t>
            </a:r>
            <a:r>
              <a:rPr lang="sr-Latn-CS" sz="1200" dirty="0"/>
              <a:t>prema preduzećima </a:t>
            </a:r>
            <a:r>
              <a:rPr lang="sr-Latn-CS" sz="1200" dirty="0" smtClean="0"/>
              <a:t>ima </a:t>
            </a:r>
            <a:r>
              <a:rPr lang="sr-Latn-CS" sz="1200" b="1" dirty="0"/>
              <a:t>aktivniju i liberalniju poresku </a:t>
            </a:r>
            <a:r>
              <a:rPr lang="sr-Latn-CS" sz="1200" b="1" dirty="0" smtClean="0"/>
              <a:t>politiku;</a:t>
            </a:r>
            <a:endParaRPr lang="en-US" sz="1200" dirty="0"/>
          </a:p>
          <a:p>
            <a:pPr lvl="0"/>
            <a:r>
              <a:rPr lang="sr-Latn-CS" sz="1200" dirty="0"/>
              <a:t>Problemi nezaposlenosti pripadnika </a:t>
            </a:r>
            <a:r>
              <a:rPr lang="sr-Latn-CS" sz="1200" dirty="0" smtClean="0"/>
              <a:t>romske </a:t>
            </a:r>
            <a:r>
              <a:rPr lang="sr-Latn-CS" sz="1200" dirty="0"/>
              <a:t>populacije su složeni i slojeviti. Sam </a:t>
            </a:r>
            <a:r>
              <a:rPr lang="sr-Latn-CS" sz="1200" b="1" dirty="0"/>
              <a:t>problem zapošljavanja nije samo problem po sebi</a:t>
            </a:r>
            <a:r>
              <a:rPr lang="sr-Latn-CS" sz="1200" dirty="0"/>
              <a:t>, on je sastavni </a:t>
            </a:r>
            <a:r>
              <a:rPr lang="sr-Latn-CS" sz="1200" dirty="0" smtClean="0"/>
              <a:t>dio </a:t>
            </a:r>
            <a:r>
              <a:rPr lang="sr-Latn-CS" sz="1200" dirty="0"/>
              <a:t>ostalih problema kao što su: nizak nivo obrazovanja, problem državljanstva, specifičan </a:t>
            </a:r>
            <a:r>
              <a:rPr lang="sr-Latn-CS" sz="1200" dirty="0" smtClean="0"/>
              <a:t>romski </a:t>
            </a:r>
            <a:r>
              <a:rPr lang="sr-Latn-CS" sz="1200" dirty="0"/>
              <a:t>tradicionalan način života, nedostatak motivacije i aspiracija samih Roma itd.</a:t>
            </a:r>
            <a:endParaRPr lang="en-US" sz="1200" dirty="0"/>
          </a:p>
          <a:p>
            <a:pPr lvl="0"/>
            <a:r>
              <a:rPr lang="sr-Latn-CS" sz="1200" dirty="0"/>
              <a:t>Istraživanjem smo utvrdili da </a:t>
            </a:r>
            <a:r>
              <a:rPr lang="sr-Latn-CS" sz="1200" b="1" dirty="0"/>
              <a:t>Romi sačinjavaju samo 1% od svih zapošljenih</a:t>
            </a:r>
            <a:r>
              <a:rPr lang="sr-Latn-CS" sz="1200" dirty="0"/>
              <a:t> u preduzećima koja su obuhvaćena </a:t>
            </a:r>
            <a:r>
              <a:rPr lang="sr-Latn-CS" sz="1200" dirty="0" smtClean="0"/>
              <a:t>istraživanjem;</a:t>
            </a:r>
            <a:endParaRPr lang="en-US" sz="1200" dirty="0"/>
          </a:p>
          <a:p>
            <a:pPr lvl="0"/>
            <a:r>
              <a:rPr lang="sr-Latn-CS" sz="1200" dirty="0"/>
              <a:t>Oko ¼ predstavnika preduzeća ističu da je </a:t>
            </a:r>
            <a:r>
              <a:rPr lang="sr-Latn-CS" sz="1200" b="1" dirty="0"/>
              <a:t>problem nezaposlenosti Roma ’izražen’ problem</a:t>
            </a:r>
            <a:r>
              <a:rPr lang="sr-Latn-CS" sz="1200" dirty="0"/>
              <a:t> u Crnoj </a:t>
            </a:r>
            <a:r>
              <a:rPr lang="sr-Latn-CS" sz="1200" dirty="0" smtClean="0"/>
              <a:t>Gori;</a:t>
            </a:r>
            <a:endParaRPr lang="en-US" sz="1200" dirty="0"/>
          </a:p>
          <a:p>
            <a:pPr lvl="0"/>
            <a:r>
              <a:rPr lang="sr-Latn-CS" sz="1200" dirty="0"/>
              <a:t>Oko 2/3 predstavnika preduzeća smatraju da u Crnoj Gori postoji </a:t>
            </a:r>
            <a:r>
              <a:rPr lang="sr-Latn-CS" sz="1200" b="1" dirty="0"/>
              <a:t>problem diskriminacije </a:t>
            </a:r>
            <a:r>
              <a:rPr lang="sr-Latn-CS" sz="1200" b="1" dirty="0" smtClean="0"/>
              <a:t>Roma;</a:t>
            </a:r>
            <a:endParaRPr lang="en-US" sz="1200" dirty="0"/>
          </a:p>
          <a:p>
            <a:pPr lvl="0"/>
            <a:r>
              <a:rPr lang="sr-Latn-CS" sz="1200" dirty="0"/>
              <a:t>Zanimljivo je da predstavnici preduzeća smatraju da je </a:t>
            </a:r>
            <a:r>
              <a:rPr lang="sr-Latn-CS" sz="1200" b="1" dirty="0"/>
              <a:t>položaj Roma u Crnoj Gori značajno bolji u odnosu na zemlje </a:t>
            </a:r>
            <a:r>
              <a:rPr lang="sr-Latn-CS" sz="1200" b="1" dirty="0" smtClean="0"/>
              <a:t>regiona;</a:t>
            </a:r>
            <a:endParaRPr lang="en-US" sz="1200" dirty="0"/>
          </a:p>
          <a:p>
            <a:pPr lvl="0"/>
            <a:r>
              <a:rPr lang="sr-Latn-CS" sz="1200" b="1" dirty="0"/>
              <a:t>Problem niskog obrazovanja, nedostatka </a:t>
            </a:r>
            <a:r>
              <a:rPr lang="sr-Latn-CS" sz="1200" b="1" dirty="0" smtClean="0"/>
              <a:t>vještina </a:t>
            </a:r>
            <a:r>
              <a:rPr lang="sr-Latn-CS" sz="1200" b="1" dirty="0"/>
              <a:t>i predrasuda prema Romima </a:t>
            </a:r>
            <a:r>
              <a:rPr lang="sr-Latn-CS" sz="1200" dirty="0"/>
              <a:t>su ključni problemi u Crnoj Gori kada je </a:t>
            </a:r>
            <a:r>
              <a:rPr lang="sr-Latn-CS" sz="1200" dirty="0" smtClean="0"/>
              <a:t>riječ </a:t>
            </a:r>
            <a:r>
              <a:rPr lang="sr-Latn-CS" sz="1200" dirty="0"/>
              <a:t>o zapošljavanju </a:t>
            </a:r>
            <a:r>
              <a:rPr lang="sr-Latn-CS" sz="1200" dirty="0" smtClean="0"/>
              <a:t>Roma;</a:t>
            </a:r>
            <a:endParaRPr lang="en-US" sz="1200" dirty="0"/>
          </a:p>
          <a:p>
            <a:pPr lvl="0"/>
            <a:r>
              <a:rPr lang="sr-Latn-CS" sz="1200" dirty="0"/>
              <a:t>Kao ključnu </a:t>
            </a:r>
            <a:r>
              <a:rPr lang="sr-Latn-CS" sz="1200" dirty="0" smtClean="0"/>
              <a:t>mjeru </a:t>
            </a:r>
            <a:r>
              <a:rPr lang="sr-Latn-CS" sz="1200" dirty="0"/>
              <a:t>u </a:t>
            </a:r>
            <a:r>
              <a:rPr lang="sr-Latn-CS" sz="1200" dirty="0" smtClean="0"/>
              <a:t>pospješivanju </a:t>
            </a:r>
            <a:r>
              <a:rPr lang="sr-Latn-CS" sz="1200" dirty="0"/>
              <a:t>zapošljavanja Roma, predstavnici preduzeća identifikuju </a:t>
            </a:r>
            <a:r>
              <a:rPr lang="sr-Latn-CS" sz="1200" b="1" dirty="0" smtClean="0"/>
              <a:t>unaprjeđenje </a:t>
            </a:r>
            <a:r>
              <a:rPr lang="sr-Latn-CS" sz="1200" b="1" dirty="0"/>
              <a:t>njihovog obrazovanja i </a:t>
            </a:r>
            <a:r>
              <a:rPr lang="sr-Latn-CS" sz="1200" b="1" dirty="0" smtClean="0"/>
              <a:t>kvalifikacija;</a:t>
            </a:r>
            <a:endParaRPr lang="en-US" sz="1200" dirty="0"/>
          </a:p>
          <a:p>
            <a:pPr lvl="0"/>
            <a:r>
              <a:rPr lang="sr-Latn-CS" sz="1200" dirty="0"/>
              <a:t>Sa ličnog stanovišta, kao najveće probleme potencijalnog zapošljavanja Roma u svojim preduzećima, ispitanici vide problem </a:t>
            </a:r>
            <a:r>
              <a:rPr lang="sr-Latn-CS" sz="1200" b="1" dirty="0"/>
              <a:t>dodatne obuke, problem dodatne pažnje u samim preduzećima, i problem odgovornosti Roma koji bi se </a:t>
            </a:r>
            <a:r>
              <a:rPr lang="sr-Latn-CS" sz="1200" b="1" dirty="0" smtClean="0"/>
              <a:t>zaposlili;</a:t>
            </a:r>
            <a:endParaRPr lang="en-US" sz="1200" dirty="0"/>
          </a:p>
          <a:p>
            <a:pPr lvl="0"/>
            <a:r>
              <a:rPr lang="sr-Latn-CS" sz="1200" dirty="0"/>
              <a:t>Konačno, predstavnici preduzeća u otvorenoj formi, preporučuju da se mora </a:t>
            </a:r>
            <a:r>
              <a:rPr lang="sr-Latn-CS" sz="1200" dirty="0" smtClean="0"/>
              <a:t>rješavati najprije </a:t>
            </a:r>
            <a:r>
              <a:rPr lang="sr-Latn-CS" sz="1200" b="1" dirty="0"/>
              <a:t>problem obrazovanja Roma</a:t>
            </a:r>
            <a:r>
              <a:rPr lang="sr-Latn-CS" sz="1200" dirty="0"/>
              <a:t> kako bi se </a:t>
            </a:r>
            <a:r>
              <a:rPr lang="sr-Latn-CS" sz="1200" dirty="0" smtClean="0"/>
              <a:t>pospješilo </a:t>
            </a:r>
            <a:r>
              <a:rPr lang="sr-Latn-CS" sz="1200" dirty="0"/>
              <a:t>njihovo </a:t>
            </a:r>
            <a:r>
              <a:rPr lang="sr-Latn-CS" sz="1200" dirty="0" smtClean="0"/>
              <a:t>zapošljavanje. </a:t>
            </a:r>
            <a:endParaRPr lang="en-US" sz="1200" dirty="0"/>
          </a:p>
          <a:p>
            <a:endParaRPr lang="en-US" sz="1200" dirty="0"/>
          </a:p>
        </p:txBody>
      </p:sp>
      <p:pic>
        <p:nvPicPr>
          <p:cNvPr id="5"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6"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7" name="Picture 6" descr="Logo CEDEM eng"/>
          <p:cNvPicPr/>
          <p:nvPr/>
        </p:nvPicPr>
        <p:blipFill>
          <a:blip r:embed="rId3" cstate="print"/>
          <a:srcRect/>
          <a:stretch>
            <a:fillRect/>
          </a:stretch>
        </p:blipFill>
        <p:spPr bwMode="auto">
          <a:xfrm>
            <a:off x="1" y="1"/>
            <a:ext cx="1524000" cy="609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Ključni dokumenti</a:t>
            </a:r>
            <a:endParaRPr lang="en-US" dirty="0"/>
          </a:p>
        </p:txBody>
      </p:sp>
      <p:sp>
        <p:nvSpPr>
          <p:cNvPr id="3" name="Content Placeholder 2"/>
          <p:cNvSpPr>
            <a:spLocks noGrp="1"/>
          </p:cNvSpPr>
          <p:nvPr>
            <p:ph idx="1"/>
          </p:nvPr>
        </p:nvSpPr>
        <p:spPr/>
        <p:txBody>
          <a:bodyPr/>
          <a:lstStyle/>
          <a:p>
            <a:pPr lvl="0"/>
            <a:r>
              <a:rPr lang="en-US" dirty="0"/>
              <a:t>Strategija za poboljšanje položaja Roma i Egipćana u Crnoj Gori 2008 – 2012</a:t>
            </a:r>
          </a:p>
          <a:p>
            <a:pPr lvl="0"/>
            <a:r>
              <a:rPr lang="en-US" dirty="0"/>
              <a:t>Strategija za poboljšanje položaja Roma i Egipćana u Crnoj Gori 2012 – 2016</a:t>
            </a:r>
          </a:p>
          <a:p>
            <a:pPr lvl="0"/>
            <a:r>
              <a:rPr lang="en-US" dirty="0"/>
              <a:t>Nacionalna strategija zapošljavanja i razvoja ljudskih resursa 2012 – 2015</a:t>
            </a:r>
          </a:p>
          <a:p>
            <a:pPr lvl="0"/>
            <a:r>
              <a:rPr lang="en-US" dirty="0"/>
              <a:t>Akcioni plan zapošljavanja i razvoja ljudskih resursa za 2014.godinu</a:t>
            </a:r>
          </a:p>
          <a:p>
            <a:endParaRPr lang="en-US" dirty="0"/>
          </a:p>
        </p:txBody>
      </p:sp>
      <p:sp>
        <p:nvSpPr>
          <p:cNvPr id="5"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6"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206871" y="0"/>
            <a:ext cx="1937130" cy="762000"/>
          </a:xfrm>
          <a:prstGeom prst="rect">
            <a:avLst/>
          </a:prstGeom>
          <a:noFill/>
        </p:spPr>
      </p:pic>
      <p:pic>
        <p:nvPicPr>
          <p:cNvPr id="7" name="Picture 6" descr="Logo CEDEM eng"/>
          <p:cNvPicPr/>
          <p:nvPr/>
        </p:nvPicPr>
        <p:blipFill>
          <a:blip r:embed="rId3" cstate="print"/>
          <a:srcRect/>
          <a:stretch>
            <a:fillRect/>
          </a:stretch>
        </p:blipFill>
        <p:spPr bwMode="auto">
          <a:xfrm>
            <a:off x="0" y="0"/>
            <a:ext cx="1752600" cy="762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563562"/>
          </a:xfrm>
        </p:spPr>
        <p:txBody>
          <a:bodyPr>
            <a:normAutofit fontScale="90000"/>
          </a:bodyPr>
          <a:lstStyle/>
          <a:p>
            <a:r>
              <a:rPr lang="sr-Latn-CS" dirty="0" smtClean="0"/>
              <a:t>Strategija: slabosti</a:t>
            </a:r>
            <a:endParaRPr lang="en-US" dirty="0"/>
          </a:p>
        </p:txBody>
      </p:sp>
      <p:sp>
        <p:nvSpPr>
          <p:cNvPr id="3" name="Content Placeholder 2"/>
          <p:cNvSpPr>
            <a:spLocks noGrp="1"/>
          </p:cNvSpPr>
          <p:nvPr>
            <p:ph idx="1"/>
          </p:nvPr>
        </p:nvSpPr>
        <p:spPr>
          <a:xfrm>
            <a:off x="228600" y="762000"/>
            <a:ext cx="8686800" cy="5486400"/>
          </a:xfrm>
        </p:spPr>
        <p:txBody>
          <a:bodyPr>
            <a:noAutofit/>
          </a:bodyPr>
          <a:lstStyle/>
          <a:p>
            <a:r>
              <a:rPr lang="sr-Latn-CS" sz="1550" dirty="0"/>
              <a:t>U Vladinoj Strategiji identifikovano je 26 aktivnosti koje nisu kategorizovane, specifikovane, i operacionalizovane u funkciji jasnog monitorninga i evaluacije. Npr</a:t>
            </a:r>
            <a:r>
              <a:rPr lang="sr-Latn-CS" sz="1550" dirty="0" smtClean="0"/>
              <a:t>. </a:t>
            </a:r>
            <a:r>
              <a:rPr lang="sr-Latn-CS" sz="1550" dirty="0"/>
              <a:t>kao aktivnost se navodi ’podrška razvoja porodičnog biznisa’, a ne navodi se koje su to </a:t>
            </a:r>
            <a:r>
              <a:rPr lang="sr-Latn-CS" sz="1550" dirty="0" smtClean="0"/>
              <a:t>m</a:t>
            </a:r>
            <a:r>
              <a:rPr lang="en-US" sz="1550" dirty="0" smtClean="0"/>
              <a:t>j</a:t>
            </a:r>
            <a:r>
              <a:rPr lang="sr-Latn-CS" sz="1550" dirty="0" smtClean="0"/>
              <a:t>ere</a:t>
            </a:r>
            <a:r>
              <a:rPr lang="sr-Latn-CS" sz="1550" dirty="0"/>
              <a:t>. Sa druge strane, gotovo svi indikatori za navedene aktivnosti su </a:t>
            </a:r>
            <a:r>
              <a:rPr lang="sr-Latn-CS" sz="1550" dirty="0" smtClean="0"/>
              <a:t> </a:t>
            </a:r>
            <a:r>
              <a:rPr lang="sr-Latn-CS" sz="1550" dirty="0"/>
              <a:t>definisane preko ’broja’, koji nije, i ne može biti, jedina </a:t>
            </a:r>
            <a:r>
              <a:rPr lang="sr-Latn-CS" sz="1550" dirty="0" smtClean="0"/>
              <a:t>m</a:t>
            </a:r>
            <a:r>
              <a:rPr lang="en-US" sz="1550" dirty="0" smtClean="0"/>
              <a:t>j</a:t>
            </a:r>
            <a:r>
              <a:rPr lang="sr-Latn-CS" sz="1550" dirty="0" smtClean="0"/>
              <a:t>era </a:t>
            </a:r>
            <a:r>
              <a:rPr lang="sr-Latn-CS" sz="1550" dirty="0"/>
              <a:t>efektivnosti sprovedenih ’aktivnosti’. Najveći broj Aktivnosti definisanih Strategijom su </a:t>
            </a:r>
            <a:r>
              <a:rPr lang="sr-Latn-CS" sz="1550" dirty="0" smtClean="0"/>
              <a:t>usm</a:t>
            </a:r>
            <a:r>
              <a:rPr lang="en-US" sz="1550" dirty="0" smtClean="0"/>
              <a:t>j</a:t>
            </a:r>
            <a:r>
              <a:rPr lang="sr-Latn-CS" sz="1550" dirty="0" smtClean="0"/>
              <a:t>erene </a:t>
            </a:r>
            <a:r>
              <a:rPr lang="sr-Latn-CS" sz="1550" dirty="0"/>
              <a:t>na same Rome (dakle, nezaposlene) a mali broj </a:t>
            </a:r>
            <a:r>
              <a:rPr lang="sr-Latn-CS" sz="1550" dirty="0" smtClean="0"/>
              <a:t>m</a:t>
            </a:r>
            <a:r>
              <a:rPr lang="en-US" sz="1550" dirty="0" smtClean="0"/>
              <a:t>j</a:t>
            </a:r>
            <a:r>
              <a:rPr lang="sr-Latn-CS" sz="1550" dirty="0" smtClean="0"/>
              <a:t>era </a:t>
            </a:r>
            <a:r>
              <a:rPr lang="sr-Latn-CS" sz="1550" dirty="0"/>
              <a:t>je </a:t>
            </a:r>
            <a:r>
              <a:rPr lang="sr-Latn-CS" sz="1550" dirty="0" smtClean="0"/>
              <a:t>usm</a:t>
            </a:r>
            <a:r>
              <a:rPr lang="en-US" sz="1550" dirty="0" smtClean="0"/>
              <a:t>j</a:t>
            </a:r>
            <a:r>
              <a:rPr lang="sr-Latn-CS" sz="1550" dirty="0" smtClean="0"/>
              <a:t>eren </a:t>
            </a:r>
            <a:r>
              <a:rPr lang="sr-Latn-CS" sz="1550" dirty="0"/>
              <a:t>na poslodavce (one koji zapošljavaju). Od </a:t>
            </a:r>
            <a:r>
              <a:rPr lang="sr-Latn-CS" sz="1550" b="1" dirty="0"/>
              <a:t>Aktivnosti </a:t>
            </a:r>
            <a:r>
              <a:rPr lang="sr-Latn-CS" sz="1550" b="1" dirty="0" smtClean="0"/>
              <a:t>usm</a:t>
            </a:r>
            <a:r>
              <a:rPr lang="en-US" sz="1550" b="1" dirty="0" smtClean="0"/>
              <a:t>j</a:t>
            </a:r>
            <a:r>
              <a:rPr lang="sr-Latn-CS" sz="1550" b="1" dirty="0" smtClean="0"/>
              <a:t>erenih </a:t>
            </a:r>
            <a:r>
              <a:rPr lang="sr-Latn-CS" sz="1550" b="1" dirty="0"/>
              <a:t>na poslodavce identifikujemo eksplicitno samo </a:t>
            </a:r>
            <a:r>
              <a:rPr lang="sr-Latn-CS" sz="1550" b="1" dirty="0" smtClean="0"/>
              <a:t>dv</a:t>
            </a:r>
            <a:r>
              <a:rPr lang="en-US" sz="1550" b="1" dirty="0" err="1" smtClean="0"/>
              <a:t>ij</a:t>
            </a:r>
            <a:r>
              <a:rPr lang="sr-Latn-CS" sz="1550" b="1" dirty="0" smtClean="0"/>
              <a:t>e</a:t>
            </a:r>
            <a:r>
              <a:rPr lang="sr-Latn-CS" sz="1550" dirty="0"/>
              <a:t>, i to su</a:t>
            </a:r>
            <a:r>
              <a:rPr lang="sr-Latn-CS" sz="1550" dirty="0" smtClean="0"/>
              <a:t>:</a:t>
            </a:r>
          </a:p>
          <a:p>
            <a:pPr>
              <a:buNone/>
            </a:pPr>
            <a:endParaRPr lang="en-US" sz="1550" dirty="0"/>
          </a:p>
          <a:p>
            <a:pPr lvl="0"/>
            <a:r>
              <a:rPr lang="en-US" sz="1550" dirty="0" err="1" smtClean="0"/>
              <a:t>Mjera</a:t>
            </a:r>
            <a:r>
              <a:rPr lang="en-US" sz="1550" dirty="0" smtClean="0"/>
              <a:t> </a:t>
            </a:r>
            <a:r>
              <a:rPr lang="en-US" sz="1550" dirty="0"/>
              <a:t>br. 20: Sprovođenje informacione kampanje kod poslodavaca za prevazilaženje stereotipa i predrasuda pri </a:t>
            </a:r>
            <a:r>
              <a:rPr lang="en-US" sz="1550" dirty="0" err="1"/>
              <a:t>zapošljavanju</a:t>
            </a:r>
            <a:r>
              <a:rPr lang="en-US" sz="1550" dirty="0"/>
              <a:t> </a:t>
            </a:r>
            <a:r>
              <a:rPr lang="en-US" sz="1550" dirty="0" err="1" smtClean="0"/>
              <a:t>romske</a:t>
            </a:r>
            <a:r>
              <a:rPr lang="en-US" sz="1550" dirty="0" smtClean="0"/>
              <a:t> </a:t>
            </a:r>
            <a:r>
              <a:rPr lang="en-US" sz="1550" dirty="0"/>
              <a:t>i </a:t>
            </a:r>
            <a:r>
              <a:rPr lang="en-US" sz="1550" dirty="0" err="1"/>
              <a:t>egipćanske</a:t>
            </a:r>
            <a:r>
              <a:rPr lang="en-US" sz="1550" dirty="0"/>
              <a:t> </a:t>
            </a:r>
            <a:r>
              <a:rPr lang="en-US" sz="1550" dirty="0" err="1" smtClean="0"/>
              <a:t>populacije</a:t>
            </a:r>
            <a:r>
              <a:rPr lang="en-US" sz="1550" dirty="0" smtClean="0"/>
              <a:t>. </a:t>
            </a:r>
            <a:endParaRPr lang="en-US" sz="1550" dirty="0"/>
          </a:p>
          <a:p>
            <a:pPr>
              <a:buNone/>
            </a:pPr>
            <a:endParaRPr lang="en-US" sz="1550" dirty="0"/>
          </a:p>
          <a:p>
            <a:pPr lvl="0"/>
            <a:r>
              <a:rPr lang="en-US" sz="1550" dirty="0" err="1" smtClean="0"/>
              <a:t>Mjera</a:t>
            </a:r>
            <a:r>
              <a:rPr lang="en-US" sz="1550" dirty="0" smtClean="0"/>
              <a:t> </a:t>
            </a:r>
            <a:r>
              <a:rPr lang="en-US" sz="1550" dirty="0"/>
              <a:t>br. 21 Stimulisanje poslodavaca za zapošljavanje pripadnika RE populacije, kroz sistem poslovnih i poreskih olakšica i subvencija za Rome i Egipćane preduzetnike i poslodavce koji zapošljavaju </a:t>
            </a:r>
            <a:r>
              <a:rPr lang="en-US" sz="1550" dirty="0" err="1"/>
              <a:t>radnike</a:t>
            </a:r>
            <a:r>
              <a:rPr lang="en-US" sz="1550" dirty="0"/>
              <a:t> </a:t>
            </a:r>
            <a:r>
              <a:rPr lang="en-US" sz="1550" dirty="0" err="1" smtClean="0"/>
              <a:t>romske</a:t>
            </a:r>
            <a:r>
              <a:rPr lang="en-US" sz="1550" dirty="0" smtClean="0"/>
              <a:t> </a:t>
            </a:r>
            <a:r>
              <a:rPr lang="en-US" sz="1550" dirty="0"/>
              <a:t>i </a:t>
            </a:r>
            <a:r>
              <a:rPr lang="en-US" sz="1550" dirty="0" err="1"/>
              <a:t>egipćanske</a:t>
            </a:r>
            <a:r>
              <a:rPr lang="en-US" sz="1550" dirty="0"/>
              <a:t> </a:t>
            </a:r>
            <a:r>
              <a:rPr lang="en-US" sz="1550" dirty="0" err="1" smtClean="0"/>
              <a:t>nacionalnosti</a:t>
            </a:r>
            <a:r>
              <a:rPr lang="en-US" sz="1550" dirty="0" smtClean="0"/>
              <a:t>.</a:t>
            </a:r>
            <a:endParaRPr lang="sr-Latn-CS" sz="1550" dirty="0" smtClean="0"/>
          </a:p>
          <a:p>
            <a:pPr lvl="0"/>
            <a:endParaRPr lang="en-US" sz="1550" dirty="0"/>
          </a:p>
          <a:p>
            <a:r>
              <a:rPr lang="sr-Latn-CS" sz="1550" b="1" dirty="0" smtClean="0"/>
              <a:t>Nije napravljena razlika u Strategiji između instrumenata i m</a:t>
            </a:r>
            <a:r>
              <a:rPr lang="en-US" sz="1550" b="1" dirty="0" smtClean="0"/>
              <a:t>j</a:t>
            </a:r>
            <a:r>
              <a:rPr lang="sr-Latn-CS" sz="1550" b="1" dirty="0" smtClean="0"/>
              <a:t>era</a:t>
            </a:r>
            <a:r>
              <a:rPr lang="sr-Latn-CS" sz="1550" dirty="0" smtClean="0"/>
              <a:t>, već se jednostavno koristi termin ’aktivnosti’. Analizom aktivnosti može se vid</a:t>
            </a:r>
            <a:r>
              <a:rPr lang="en-US" sz="1550" dirty="0" smtClean="0"/>
              <a:t>j</a:t>
            </a:r>
            <a:r>
              <a:rPr lang="sr-Latn-CS" sz="1550" dirty="0" smtClean="0"/>
              <a:t>eti da je r</a:t>
            </a:r>
            <a:r>
              <a:rPr lang="en-US" sz="1550" dirty="0" err="1" smtClean="0"/>
              <a:t>ij</a:t>
            </a:r>
            <a:r>
              <a:rPr lang="sr-Latn-CS" sz="1550" dirty="0" smtClean="0"/>
              <a:t>eč o m</a:t>
            </a:r>
            <a:r>
              <a:rPr lang="en-US" sz="1550" dirty="0" smtClean="0"/>
              <a:t>j</a:t>
            </a:r>
            <a:r>
              <a:rPr lang="sr-Latn-CS" sz="1550" dirty="0" smtClean="0"/>
              <a:t>erama i instrumetnima različitog stepena opštosti koje se kreću u dijapazonu od aktivnog zapošljavanja Roma u javnim službama (ne navodi se kojim mehaniz</a:t>
            </a:r>
            <a:r>
              <a:rPr lang="en-US" sz="1550" dirty="0" smtClean="0"/>
              <a:t>m</a:t>
            </a:r>
            <a:r>
              <a:rPr lang="sr-Latn-CS" sz="1550" dirty="0" smtClean="0"/>
              <a:t>ima), do specijalizovanih edukacija. Posebno je interesantno da u definisanju ’aktivnosti’ </a:t>
            </a:r>
            <a:r>
              <a:rPr lang="sr-Latn-CS" sz="1550" b="1" dirty="0" smtClean="0"/>
              <a:t>nije preciziran vremenski (fazni) opseg, kao ni redosl</a:t>
            </a:r>
            <a:r>
              <a:rPr lang="en-US" sz="1550" b="1" dirty="0" smtClean="0"/>
              <a:t>j</a:t>
            </a:r>
            <a:r>
              <a:rPr lang="sr-Latn-CS" sz="1550" b="1" dirty="0" smtClean="0"/>
              <a:t>ed (sukcesivnost), niti sinergičnost, niti je uvedena bilo kakva kvantitativna (ciljana) odrednica</a:t>
            </a:r>
            <a:endParaRPr lang="en-US" sz="1550" b="1" dirty="0" smtClean="0"/>
          </a:p>
          <a:p>
            <a:endParaRPr lang="en-US" sz="1550" dirty="0"/>
          </a:p>
        </p:txBody>
      </p:sp>
      <p:pic>
        <p:nvPicPr>
          <p:cNvPr id="5"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6"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7" name="Picture 6" descr="Logo CEDEM eng"/>
          <p:cNvPicPr/>
          <p:nvPr/>
        </p:nvPicPr>
        <p:blipFill>
          <a:blip r:embed="rId3" cstate="print"/>
          <a:srcRect/>
          <a:stretch>
            <a:fillRect/>
          </a:stretch>
        </p:blipFill>
        <p:spPr bwMode="auto">
          <a:xfrm>
            <a:off x="0" y="1"/>
            <a:ext cx="1610655" cy="68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sr-Latn-CS" dirty="0" smtClean="0"/>
              <a:t>Akcioni plan</a:t>
            </a:r>
            <a:endParaRPr lang="en-US" dirty="0"/>
          </a:p>
        </p:txBody>
      </p:sp>
      <p:sp>
        <p:nvSpPr>
          <p:cNvPr id="3" name="Content Placeholder 2"/>
          <p:cNvSpPr>
            <a:spLocks noGrp="1"/>
          </p:cNvSpPr>
          <p:nvPr>
            <p:ph idx="1"/>
          </p:nvPr>
        </p:nvSpPr>
        <p:spPr>
          <a:xfrm>
            <a:off x="457200" y="914400"/>
            <a:ext cx="8229600" cy="5334000"/>
          </a:xfrm>
        </p:spPr>
        <p:txBody>
          <a:bodyPr>
            <a:noAutofit/>
          </a:bodyPr>
          <a:lstStyle/>
          <a:p>
            <a:r>
              <a:rPr lang="en-US" sz="1700" dirty="0"/>
              <a:t>Akcioni Plan koji prati Strategiju Vlade donesen je </a:t>
            </a:r>
            <a:r>
              <a:rPr lang="en-US" sz="1700" dirty="0" smtClean="0"/>
              <a:t>2013. </a:t>
            </a:r>
            <a:r>
              <a:rPr lang="en-US" sz="1700" dirty="0"/>
              <a:t>godine. S obzirom na slabosti i nepreciznosti u definisanim ‘aktivnostima’ Strategije, očekivalo se da će Akcioni plan preciznije definisati instrumente </a:t>
            </a:r>
            <a:r>
              <a:rPr lang="en-US" sz="1700" dirty="0" err="1"/>
              <a:t>i</a:t>
            </a:r>
            <a:r>
              <a:rPr lang="en-US" sz="1700" dirty="0"/>
              <a:t> </a:t>
            </a:r>
            <a:r>
              <a:rPr lang="en-US" sz="1700" dirty="0" err="1" smtClean="0"/>
              <a:t>mjere</a:t>
            </a:r>
            <a:r>
              <a:rPr lang="en-US" sz="1700" dirty="0" smtClean="0"/>
              <a:t> </a:t>
            </a:r>
            <a:r>
              <a:rPr lang="en-US" sz="1700" dirty="0"/>
              <a:t>koje će se sprovoditi. Nažalost, </a:t>
            </a:r>
            <a:r>
              <a:rPr lang="en-US" sz="1700" b="1" dirty="0"/>
              <a:t>Akcioni plan je od 26 Aktivnosti definisanih Strategijom jednostavno izdvojio pet</a:t>
            </a:r>
            <a:r>
              <a:rPr lang="en-US" sz="1700" dirty="0"/>
              <a:t>, i diferencirao ciljeve i aktivnosti (identično kao u Strategiji), a prepisani su i indikatori iz Strategije. Jedini dodatak jeste kolona u kojoj se navodi finansijer navedenih aktivnosti. No, interesantno je da je Akcioni  plan koji ima samo pet ciljeva, dva od tih pet upravo izdvojio gorepomenute aktivnosti iz Strategije koje se odnose na poslodavce (stranica br.8 AP). Opet, ponavljamo da AP nije otklonio navedene slabosti Strategije, a </a:t>
            </a:r>
            <a:r>
              <a:rPr lang="en-US" sz="1700" b="1" dirty="0"/>
              <a:t>najmanje je jasno koji su instrumenti </a:t>
            </a:r>
            <a:r>
              <a:rPr lang="en-US" sz="1700" b="1" dirty="0" err="1"/>
              <a:t>i</a:t>
            </a:r>
            <a:r>
              <a:rPr lang="en-US" sz="1700" b="1" dirty="0"/>
              <a:t> </a:t>
            </a:r>
            <a:r>
              <a:rPr lang="en-US" sz="1700" b="1" dirty="0" err="1" smtClean="0"/>
              <a:t>mjere</a:t>
            </a:r>
            <a:r>
              <a:rPr lang="en-US" sz="1700" b="1" dirty="0"/>
              <a:t>, te koji je mehanizam monitorniga  i implementacije AP</a:t>
            </a:r>
            <a:r>
              <a:rPr lang="en-US" sz="1700" dirty="0"/>
              <a:t>.</a:t>
            </a:r>
          </a:p>
          <a:p>
            <a:endParaRPr lang="en-US" sz="1700" dirty="0"/>
          </a:p>
          <a:p>
            <a:r>
              <a:rPr lang="sr-Latn-RS" sz="1700" dirty="0" smtClean="0"/>
              <a:t>Po</a:t>
            </a:r>
            <a:r>
              <a:rPr lang="en-US" sz="1700" dirty="0" err="1" smtClean="0"/>
              <a:t>slednja</a:t>
            </a:r>
            <a:r>
              <a:rPr lang="en-US" sz="1700" dirty="0" smtClean="0"/>
              <a:t> </a:t>
            </a:r>
            <a:r>
              <a:rPr lang="sr-Latn-RS" sz="1700" dirty="0" smtClean="0"/>
              <a:t>a</a:t>
            </a:r>
            <a:r>
              <a:rPr lang="en-US" sz="1700" dirty="0" err="1" smtClean="0"/>
              <a:t>nketa</a:t>
            </a:r>
            <a:r>
              <a:rPr lang="en-US" sz="1700" dirty="0" smtClean="0"/>
              <a:t> </a:t>
            </a:r>
            <a:r>
              <a:rPr lang="en-US" sz="1700" dirty="0"/>
              <a:t>poslodavaca </a:t>
            </a:r>
            <a:r>
              <a:rPr lang="en-US" sz="1700" dirty="0" err="1"/>
              <a:t>iz</a:t>
            </a:r>
            <a:r>
              <a:rPr lang="en-US" sz="1700" dirty="0"/>
              <a:t> </a:t>
            </a:r>
            <a:r>
              <a:rPr lang="en-US" sz="1700" dirty="0" smtClean="0"/>
              <a:t>2012. </a:t>
            </a:r>
            <a:r>
              <a:rPr lang="en-US" sz="1700" dirty="0"/>
              <a:t>godine, uključuje samo jedan segment </a:t>
            </a:r>
            <a:r>
              <a:rPr lang="sr-Latn-RS" sz="1700" dirty="0" smtClean="0"/>
              <a:t>iz AP </a:t>
            </a:r>
            <a:r>
              <a:rPr lang="en-US" sz="1700" dirty="0" smtClean="0"/>
              <a:t>(br</a:t>
            </a:r>
            <a:r>
              <a:rPr lang="en-US" sz="1700" dirty="0"/>
              <a:t>. 5.1.6, str. 53), </a:t>
            </a:r>
            <a:r>
              <a:rPr lang="en-US" sz="1700" dirty="0" err="1" smtClean="0"/>
              <a:t>gdje</a:t>
            </a:r>
            <a:r>
              <a:rPr lang="en-US" sz="1700" dirty="0" smtClean="0"/>
              <a:t> </a:t>
            </a:r>
            <a:r>
              <a:rPr lang="en-US" sz="1700" dirty="0"/>
              <a:t>se navodi da je zaposleno ukupno pet </a:t>
            </a:r>
            <a:r>
              <a:rPr lang="en-US" sz="1700" dirty="0" err="1"/>
              <a:t>pripadnika</a:t>
            </a:r>
            <a:r>
              <a:rPr lang="en-US" sz="1700" dirty="0"/>
              <a:t> </a:t>
            </a:r>
            <a:r>
              <a:rPr lang="en-US" sz="1700" dirty="0" err="1" smtClean="0"/>
              <a:t>romske</a:t>
            </a:r>
            <a:r>
              <a:rPr lang="en-US" sz="1700" dirty="0" smtClean="0"/>
              <a:t> </a:t>
            </a:r>
            <a:r>
              <a:rPr lang="en-US" sz="1700" dirty="0"/>
              <a:t>zajednice i to u sektorima građevinarstva i komunalnih usluga. Takođe, u ovom istraživanju se </a:t>
            </a:r>
            <a:r>
              <a:rPr lang="sr-Latn-CS" sz="1700" dirty="0" smtClean="0"/>
              <a:t>kaže</a:t>
            </a:r>
            <a:r>
              <a:rPr lang="en-US" sz="1700" dirty="0" smtClean="0"/>
              <a:t>, </a:t>
            </a:r>
            <a:r>
              <a:rPr lang="en-US" sz="1700" dirty="0"/>
              <a:t>bez navođenja procenata odgovora poslodavaca, </a:t>
            </a:r>
            <a:r>
              <a:rPr lang="en-US" sz="1700" b="1" dirty="0"/>
              <a:t>da je spremnost poslodavaca za zapošljavanje Roma ‘mali’ </a:t>
            </a:r>
            <a:r>
              <a:rPr lang="en-US" sz="1700" dirty="0"/>
              <a:t>. Takođe se navodi da bi taj ‘mali’ broj poslodavaca koji su spremni da zaposle Rome, njih zaposlio na poslovima na kojima nisu potrebne određene </a:t>
            </a:r>
            <a:r>
              <a:rPr lang="en-US" sz="1700" dirty="0" smtClean="0"/>
              <a:t>kva</a:t>
            </a:r>
            <a:r>
              <a:rPr lang="sr-Latn-CS" sz="1700" dirty="0" smtClean="0"/>
              <a:t>l</a:t>
            </a:r>
            <a:r>
              <a:rPr lang="en-US" sz="1700" dirty="0" err="1" smtClean="0"/>
              <a:t>ifikacije</a:t>
            </a:r>
            <a:endParaRPr lang="en-US" sz="1700" dirty="0"/>
          </a:p>
          <a:p>
            <a:pPr>
              <a:buNone/>
            </a:pPr>
            <a:endParaRPr lang="en-US" sz="1700" dirty="0"/>
          </a:p>
        </p:txBody>
      </p:sp>
      <p:pic>
        <p:nvPicPr>
          <p:cNvPr id="5"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6"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7" name="Picture 6" descr="Logo CEDEM eng"/>
          <p:cNvPicPr/>
          <p:nvPr/>
        </p:nvPicPr>
        <p:blipFill>
          <a:blip r:embed="rId3" cstate="print"/>
          <a:srcRect/>
          <a:stretch>
            <a:fillRect/>
          </a:stretch>
        </p:blipFill>
        <p:spPr bwMode="auto">
          <a:xfrm>
            <a:off x="0" y="0"/>
            <a:ext cx="1610655" cy="7582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rmAutofit fontScale="90000"/>
          </a:bodyPr>
          <a:lstStyle/>
          <a:p>
            <a:r>
              <a:rPr lang="sr-Latn-CS" dirty="0" smtClean="0"/>
              <a:t>   Podaci istraživanja iz 2013: CEDEM</a:t>
            </a:r>
            <a:endParaRPr lang="en-US" dirty="0"/>
          </a:p>
        </p:txBody>
      </p:sp>
      <p:sp>
        <p:nvSpPr>
          <p:cNvPr id="3" name="Content Placeholder 2"/>
          <p:cNvSpPr>
            <a:spLocks noGrp="1"/>
          </p:cNvSpPr>
          <p:nvPr>
            <p:ph idx="1"/>
          </p:nvPr>
        </p:nvSpPr>
        <p:spPr>
          <a:xfrm>
            <a:off x="533400" y="1295400"/>
            <a:ext cx="8229600" cy="5105400"/>
          </a:xfrm>
        </p:spPr>
        <p:txBody>
          <a:bodyPr>
            <a:noAutofit/>
          </a:bodyPr>
          <a:lstStyle/>
          <a:p>
            <a:pPr lvl="0"/>
            <a:r>
              <a:rPr lang="sr-Latn-CS" sz="1200" dirty="0"/>
              <a:t>57 % Roma koji žive u Crnoj Gori nemaju državljanstvo (konsekventno, oni i ne mogu da ostvaruju veliki broj prava kao nedržavljani)</a:t>
            </a:r>
            <a:endParaRPr lang="en-US" sz="1200" dirty="0"/>
          </a:p>
          <a:p>
            <a:pPr lvl="0"/>
            <a:r>
              <a:rPr lang="sr-Latn-CS" sz="1200" dirty="0"/>
              <a:t>47% </a:t>
            </a:r>
            <a:r>
              <a:rPr lang="sr-Latn-CS" sz="1200" dirty="0" smtClean="0"/>
              <a:t>romske </a:t>
            </a:r>
            <a:r>
              <a:rPr lang="sr-Latn-CS" sz="1200" dirty="0"/>
              <a:t>populacije živi u Podgorici, 37% u Nikšiću i 16% u Beranama (broj Roma u ostalim oštinama je veoma mali)</a:t>
            </a:r>
            <a:endParaRPr lang="en-US" sz="1200" dirty="0"/>
          </a:p>
          <a:p>
            <a:pPr lvl="0"/>
            <a:r>
              <a:rPr lang="sr-Latn-CS" sz="1200" dirty="0" smtClean="0"/>
              <a:t>Romska </a:t>
            </a:r>
            <a:r>
              <a:rPr lang="sr-Latn-CS" sz="1200" dirty="0"/>
              <a:t>populacija u Crnoj Gori je demografski ’mlada’, tačnije, 57% Roma u Crnoj Gori su mlađi od 35 godina.</a:t>
            </a:r>
            <a:endParaRPr lang="en-US" sz="1200" dirty="0"/>
          </a:p>
          <a:p>
            <a:pPr lvl="0"/>
            <a:r>
              <a:rPr lang="sr-Latn-CS" sz="1200" dirty="0"/>
              <a:t>36% Roma nema nikakvo obrazovanje, a identičan broj ima nezavršenu osnovnu školu. 22,5% ima završenu osnovnu školu, 3,1% III stepen srednje škole i 2.2% je završilo četvorogodišnju srednju školu. Samo 0.3% pripadnika </a:t>
            </a:r>
            <a:r>
              <a:rPr lang="sr-Latn-CS" sz="1200" dirty="0" smtClean="0"/>
              <a:t>romske </a:t>
            </a:r>
            <a:r>
              <a:rPr lang="sr-Latn-CS" sz="1200" dirty="0"/>
              <a:t>populacije ima više i visoko obrazovanje. </a:t>
            </a:r>
            <a:endParaRPr lang="en-US" sz="1200" dirty="0"/>
          </a:p>
          <a:p>
            <a:pPr lvl="0"/>
            <a:r>
              <a:rPr lang="sr-Latn-CS" sz="1200" dirty="0"/>
              <a:t>Oko 95% Roma nema definisano zanimanje. </a:t>
            </a:r>
            <a:endParaRPr lang="en-US" sz="1200" dirty="0"/>
          </a:p>
          <a:p>
            <a:pPr lvl="0"/>
            <a:r>
              <a:rPr lang="sr-Latn-CS" sz="1200" dirty="0"/>
              <a:t>Od svih Roma preko 91% živi u segregiranim </a:t>
            </a:r>
            <a:r>
              <a:rPr lang="sr-Latn-CS" sz="1200" dirty="0" smtClean="0"/>
              <a:t>romskim naseljima.</a:t>
            </a:r>
            <a:endParaRPr lang="en-US" sz="1200" dirty="0"/>
          </a:p>
          <a:p>
            <a:pPr lvl="0"/>
            <a:r>
              <a:rPr lang="sr-Latn-CS" sz="1200" dirty="0"/>
              <a:t>43.6% </a:t>
            </a:r>
            <a:r>
              <a:rPr lang="sr-Latn-CS" sz="1200" dirty="0" smtClean="0"/>
              <a:t>romske djece</a:t>
            </a:r>
            <a:r>
              <a:rPr lang="sr-Latn-CS" sz="1200" dirty="0"/>
              <a:t>, koja su u školskom uzrastu, ne pohađaju školu (ovaj podatak je daleko informativniji nego sam zvanični podatak da ¼ ne upisuju školu).</a:t>
            </a:r>
            <a:endParaRPr lang="en-US" sz="1200" dirty="0"/>
          </a:p>
          <a:p>
            <a:pPr lvl="0"/>
            <a:r>
              <a:rPr lang="sr-Latn-CS" sz="1200" dirty="0"/>
              <a:t>Kada je stambena situacija u pitanju, svi indikatori su veoma </a:t>
            </a:r>
            <a:r>
              <a:rPr lang="sr-Latn-CS" sz="1200" dirty="0" smtClean="0"/>
              <a:t>nepovoljni.</a:t>
            </a:r>
            <a:endParaRPr lang="en-US" sz="1200" dirty="0"/>
          </a:p>
          <a:p>
            <a:pPr lvl="0"/>
            <a:r>
              <a:rPr lang="sr-Latn-CS" sz="1200" dirty="0"/>
              <a:t>22.7% </a:t>
            </a:r>
            <a:r>
              <a:rPr lang="sr-Latn-CS" sz="1200" dirty="0" smtClean="0"/>
              <a:t>romskih </a:t>
            </a:r>
            <a:r>
              <a:rPr lang="sr-Latn-CS" sz="1200" dirty="0"/>
              <a:t>domaćinstava nema nikakve prihode, 5.9% ima prihode manje od 50EUR </a:t>
            </a:r>
            <a:r>
              <a:rPr lang="sr-Latn-CS" sz="1200" dirty="0" smtClean="0"/>
              <a:t>mjesečno</a:t>
            </a:r>
            <a:r>
              <a:rPr lang="sr-Latn-CS" sz="1200" dirty="0"/>
              <a:t>, </a:t>
            </a:r>
            <a:r>
              <a:rPr lang="en-US" sz="1200" dirty="0"/>
              <a:t>18% ima prihode 100 do 150 eura. Do 200 </a:t>
            </a:r>
            <a:r>
              <a:rPr lang="en-US" sz="1200" dirty="0" err="1"/>
              <a:t>eura</a:t>
            </a:r>
            <a:r>
              <a:rPr lang="en-US" sz="1200" dirty="0"/>
              <a:t> </a:t>
            </a:r>
            <a:r>
              <a:rPr lang="en-US" sz="1200" dirty="0" smtClean="0"/>
              <a:t>m</a:t>
            </a:r>
            <a:r>
              <a:rPr lang="sr-Latn-RS" sz="1200" dirty="0" smtClean="0"/>
              <a:t>j</a:t>
            </a:r>
            <a:r>
              <a:rPr lang="en-US" sz="1200" dirty="0" err="1" smtClean="0"/>
              <a:t>esečno</a:t>
            </a:r>
            <a:r>
              <a:rPr lang="en-US" sz="1200" dirty="0" smtClean="0"/>
              <a:t> </a:t>
            </a:r>
            <a:r>
              <a:rPr lang="en-US" sz="1200" dirty="0"/>
              <a:t>ima oko 14% domaćinstava. </a:t>
            </a:r>
            <a:r>
              <a:rPr lang="en-US" sz="1200" dirty="0" err="1"/>
              <a:t>Potom</a:t>
            </a:r>
            <a:r>
              <a:rPr lang="en-US" sz="1200" dirty="0"/>
              <a:t> </a:t>
            </a:r>
            <a:r>
              <a:rPr lang="en-US" sz="1200" dirty="0" err="1" smtClean="0"/>
              <a:t>sl</a:t>
            </a:r>
            <a:r>
              <a:rPr lang="sr-Latn-RS" sz="1200" dirty="0" smtClean="0"/>
              <a:t>ij</a:t>
            </a:r>
            <a:r>
              <a:rPr lang="en-US" sz="1200" dirty="0" err="1" smtClean="0"/>
              <a:t>ede</a:t>
            </a:r>
            <a:r>
              <a:rPr lang="en-US" sz="1200" dirty="0" smtClean="0"/>
              <a:t> </a:t>
            </a:r>
            <a:r>
              <a:rPr lang="en-US" sz="1200" dirty="0"/>
              <a:t>oni sa primanjima od 201 do 250 eura (8%), a manje od 5% je onih sa primanjima od 251 do 300 eura i od 301 do 350. Mali je broj domaćinstava sa primanjima većim od 350 i od 400 eura i više (oko 2%).</a:t>
            </a:r>
          </a:p>
          <a:p>
            <a:pPr lvl="0"/>
            <a:r>
              <a:rPr lang="en-US" sz="1200" dirty="0"/>
              <a:t>Iako su veoma lošeg ekonomskog stanja, samo 28.6% </a:t>
            </a:r>
            <a:r>
              <a:rPr lang="en-US" sz="1200" dirty="0" err="1" smtClean="0"/>
              <a:t>romskih</a:t>
            </a:r>
            <a:r>
              <a:rPr lang="en-US" sz="1200" dirty="0" smtClean="0"/>
              <a:t> </a:t>
            </a:r>
            <a:r>
              <a:rPr lang="en-US" sz="1200" dirty="0"/>
              <a:t>domaćinstva dobija sredstva </a:t>
            </a:r>
            <a:r>
              <a:rPr lang="en-US" sz="1200" dirty="0" err="1"/>
              <a:t>Materijalnog</a:t>
            </a:r>
            <a:r>
              <a:rPr lang="en-US" sz="1200" dirty="0"/>
              <a:t> </a:t>
            </a:r>
            <a:r>
              <a:rPr lang="en-US" sz="1200" dirty="0" err="1" smtClean="0"/>
              <a:t>obezb</a:t>
            </a:r>
            <a:r>
              <a:rPr lang="sr-Latn-RS" sz="1200" dirty="0" smtClean="0"/>
              <a:t>j</a:t>
            </a:r>
            <a:r>
              <a:rPr lang="en-US" sz="1200" dirty="0" err="1" smtClean="0"/>
              <a:t>eđenja</a:t>
            </a:r>
            <a:r>
              <a:rPr lang="en-US" sz="1200" dirty="0" smtClean="0"/>
              <a:t> </a:t>
            </a:r>
            <a:r>
              <a:rPr lang="en-US" sz="1200" dirty="0"/>
              <a:t>i pomoći (MOP-a</a:t>
            </a:r>
            <a:r>
              <a:rPr lang="en-US" sz="1200" dirty="0" smtClean="0"/>
              <a:t>)</a:t>
            </a:r>
            <a:r>
              <a:rPr lang="sr-Latn-RS" sz="1200" dirty="0" smtClean="0"/>
              <a:t>.</a:t>
            </a:r>
            <a:endParaRPr lang="en-US" sz="1200" dirty="0"/>
          </a:p>
          <a:p>
            <a:pPr lvl="0"/>
            <a:r>
              <a:rPr lang="en-US" sz="1200" dirty="0"/>
              <a:t>Oni koji dobijaju sredstva MOP-a, u </a:t>
            </a:r>
            <a:r>
              <a:rPr lang="en-US" sz="1200" dirty="0" smtClean="0"/>
              <a:t>pros</a:t>
            </a:r>
            <a:r>
              <a:rPr lang="sr-Latn-RS" sz="1200" dirty="0" smtClean="0"/>
              <a:t>j</a:t>
            </a:r>
            <a:r>
              <a:rPr lang="en-US" sz="1200" dirty="0" err="1" smtClean="0"/>
              <a:t>eku</a:t>
            </a:r>
            <a:r>
              <a:rPr lang="en-US" sz="1200" dirty="0" smtClean="0"/>
              <a:t> </a:t>
            </a:r>
            <a:r>
              <a:rPr lang="en-US" sz="1200" dirty="0"/>
              <a:t>dobijaju 114 </a:t>
            </a:r>
            <a:r>
              <a:rPr lang="en-US" sz="1200" dirty="0" smtClean="0"/>
              <a:t>e</a:t>
            </a:r>
            <a:r>
              <a:rPr lang="sr-Latn-RS" sz="1200" dirty="0" smtClean="0"/>
              <a:t>u</a:t>
            </a:r>
            <a:r>
              <a:rPr lang="en-US" sz="1200" dirty="0" err="1" smtClean="0"/>
              <a:t>ra</a:t>
            </a:r>
            <a:r>
              <a:rPr lang="en-US" sz="1200" dirty="0" smtClean="0"/>
              <a:t> m</a:t>
            </a:r>
            <a:r>
              <a:rPr lang="sr-Latn-RS" sz="1200" dirty="0" smtClean="0"/>
              <a:t>j</a:t>
            </a:r>
            <a:r>
              <a:rPr lang="en-US" sz="1200" dirty="0" err="1" smtClean="0"/>
              <a:t>esečno</a:t>
            </a:r>
            <a:r>
              <a:rPr lang="en-US" sz="1200" dirty="0"/>
              <a:t>.</a:t>
            </a:r>
          </a:p>
          <a:p>
            <a:pPr lvl="0"/>
            <a:r>
              <a:rPr lang="sr-Latn-CS" sz="1200" dirty="0"/>
              <a:t>Preko 85% </a:t>
            </a:r>
            <a:r>
              <a:rPr lang="sr-Latn-CS" sz="1200" dirty="0" smtClean="0"/>
              <a:t>romskih </a:t>
            </a:r>
            <a:r>
              <a:rPr lang="sr-Latn-CS" sz="1200" dirty="0"/>
              <a:t>domaćinstava ne </a:t>
            </a:r>
            <a:r>
              <a:rPr lang="sr-Latn-CS" sz="1200" dirty="0" smtClean="0"/>
              <a:t>dobija jednokratnu </a:t>
            </a:r>
            <a:r>
              <a:rPr lang="sr-Latn-CS" sz="1200" dirty="0"/>
              <a:t>novčanu </a:t>
            </a:r>
            <a:r>
              <a:rPr lang="sr-Latn-CS" sz="1200" dirty="0" smtClean="0"/>
              <a:t>pomoć.</a:t>
            </a:r>
            <a:endParaRPr lang="en-US" sz="1200" dirty="0"/>
          </a:p>
          <a:p>
            <a:pPr lvl="0"/>
            <a:r>
              <a:rPr lang="sr-Latn-CS" sz="1200" dirty="0"/>
              <a:t>Kad primaju jednokratnu pomoć, taj iznos u </a:t>
            </a:r>
            <a:r>
              <a:rPr lang="sr-Latn-CS" sz="1200" dirty="0" smtClean="0"/>
              <a:t>prosjeku </a:t>
            </a:r>
            <a:r>
              <a:rPr lang="sr-Latn-CS" sz="1200" dirty="0"/>
              <a:t>iznosi 50 </a:t>
            </a:r>
            <a:r>
              <a:rPr lang="sr-Latn-CS" sz="1200" dirty="0" smtClean="0"/>
              <a:t>eura</a:t>
            </a:r>
            <a:r>
              <a:rPr lang="sr-Latn-CS" sz="1200" dirty="0"/>
              <a:t>.</a:t>
            </a:r>
            <a:endParaRPr lang="en-US" sz="1200" dirty="0"/>
          </a:p>
          <a:p>
            <a:pPr lvl="0"/>
            <a:r>
              <a:rPr lang="sr-Latn-CS" sz="1200" dirty="0"/>
              <a:t>Preko 97% Roma ne koristi usluge besplatnih dnevnih obroka koje </a:t>
            </a:r>
            <a:r>
              <a:rPr lang="sr-Latn-CS" sz="1200" dirty="0" smtClean="0"/>
              <a:t>dodjeljuje </a:t>
            </a:r>
            <a:r>
              <a:rPr lang="sr-Latn-CS" sz="1200" dirty="0"/>
              <a:t>opština.</a:t>
            </a:r>
            <a:endParaRPr lang="en-US" sz="1200" dirty="0"/>
          </a:p>
          <a:p>
            <a:pPr lvl="0"/>
            <a:r>
              <a:rPr lang="sr-Latn-CS" sz="1200" dirty="0"/>
              <a:t>Iako imaju </a:t>
            </a:r>
            <a:r>
              <a:rPr lang="sr-Latn-CS" sz="1200" dirty="0" smtClean="0"/>
              <a:t>natprosječno </a:t>
            </a:r>
            <a:r>
              <a:rPr lang="sr-Latn-CS" sz="1200" dirty="0"/>
              <a:t>veliki broj </a:t>
            </a:r>
            <a:r>
              <a:rPr lang="sr-Latn-CS" sz="1200" dirty="0" smtClean="0"/>
              <a:t>djece </a:t>
            </a:r>
            <a:r>
              <a:rPr lang="sr-Latn-CS" sz="1200" dirty="0"/>
              <a:t>u domaćinstvima, gotovo 80% </a:t>
            </a:r>
            <a:r>
              <a:rPr lang="sr-Latn-CS" sz="1200" dirty="0" smtClean="0"/>
              <a:t>romskih domaćinstava </a:t>
            </a:r>
            <a:r>
              <a:rPr lang="sr-Latn-CS" sz="1200" dirty="0"/>
              <a:t>ne prima </a:t>
            </a:r>
            <a:r>
              <a:rPr lang="sr-Latn-CS" sz="1200" dirty="0" smtClean="0"/>
              <a:t>dječiji </a:t>
            </a:r>
            <a:r>
              <a:rPr lang="sr-Latn-CS" sz="1200" dirty="0"/>
              <a:t>dodatak. </a:t>
            </a:r>
            <a:endParaRPr lang="en-US" sz="1200" dirty="0"/>
          </a:p>
          <a:p>
            <a:pPr lvl="0"/>
            <a:r>
              <a:rPr lang="sr-Latn-CS" sz="1200" dirty="0"/>
              <a:t>Kada primaju </a:t>
            </a:r>
            <a:r>
              <a:rPr lang="sr-Latn-CS" sz="1200" dirty="0" smtClean="0"/>
              <a:t>dječiji </a:t>
            </a:r>
            <a:r>
              <a:rPr lang="sr-Latn-CS" sz="1200" dirty="0"/>
              <a:t>dodatak, to je u </a:t>
            </a:r>
            <a:r>
              <a:rPr lang="sr-Latn-CS" sz="1200" dirty="0" smtClean="0"/>
              <a:t>prosječnom </a:t>
            </a:r>
            <a:r>
              <a:rPr lang="sr-Latn-CS" sz="1200" dirty="0"/>
              <a:t>iznosu od 57 </a:t>
            </a:r>
            <a:r>
              <a:rPr lang="sr-Latn-CS" sz="1200" dirty="0" smtClean="0"/>
              <a:t>eura mjesečno.</a:t>
            </a:r>
            <a:endParaRPr lang="en-US" sz="1200" dirty="0"/>
          </a:p>
          <a:p>
            <a:endParaRPr lang="en-US" sz="1200" dirty="0"/>
          </a:p>
        </p:txBody>
      </p:sp>
      <p:pic>
        <p:nvPicPr>
          <p:cNvPr id="5"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6"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7" name="Picture 6" descr="Logo CEDEM eng"/>
          <p:cNvPicPr/>
          <p:nvPr/>
        </p:nvPicPr>
        <p:blipFill>
          <a:blip r:embed="rId3" cstate="print"/>
          <a:srcRect/>
          <a:stretch>
            <a:fillRect/>
          </a:stretch>
        </p:blipFill>
        <p:spPr bwMode="auto">
          <a:xfrm>
            <a:off x="0" y="1"/>
            <a:ext cx="1610655" cy="609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5" end="15"/>
                                            </p:txEl>
                                          </p:spTgt>
                                        </p:tgtEl>
                                        <p:attrNameLst>
                                          <p:attrName>style.visibility</p:attrName>
                                        </p:attrNameLst>
                                      </p:cBhvr>
                                      <p:to>
                                        <p:strVal val="visible"/>
                                      </p:to>
                                    </p:set>
                                    <p:anim calcmode="lin" valueType="num">
                                      <p:cBhvr additive="base">
                                        <p:cTn id="97"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Autofit/>
          </a:bodyPr>
          <a:lstStyle/>
          <a:p>
            <a:r>
              <a:rPr lang="sr-Latn-CS" sz="3200" dirty="0" smtClean="0"/>
              <a:t>Zapošljavanje kao poseban problem CEDEM, istraživanje 2013</a:t>
            </a:r>
            <a:endParaRPr lang="en-US" sz="3200" dirty="0"/>
          </a:p>
        </p:txBody>
      </p:sp>
      <p:sp>
        <p:nvSpPr>
          <p:cNvPr id="3" name="Content Placeholder 2"/>
          <p:cNvSpPr>
            <a:spLocks noGrp="1"/>
          </p:cNvSpPr>
          <p:nvPr>
            <p:ph idx="1"/>
          </p:nvPr>
        </p:nvSpPr>
        <p:spPr>
          <a:xfrm>
            <a:off x="457200" y="1752600"/>
            <a:ext cx="8229600" cy="4525963"/>
          </a:xfrm>
        </p:spPr>
        <p:txBody>
          <a:bodyPr>
            <a:normAutofit fontScale="62500" lnSpcReduction="20000"/>
          </a:bodyPr>
          <a:lstStyle/>
          <a:p>
            <a:pPr lvl="0"/>
            <a:r>
              <a:rPr lang="sr-Latn-CS" dirty="0" smtClean="0"/>
              <a:t>Procjena </a:t>
            </a:r>
            <a:r>
              <a:rPr lang="sr-Latn-CS" dirty="0"/>
              <a:t>je da je 88% Roma nezapošljeno. Od njih, 64% kaže da traži posao, dok 24% nezapošljenih kaže da ne traži posao. Od ostalih, oko 8 % je zapošljeno u javnom </a:t>
            </a:r>
            <a:r>
              <a:rPr lang="sr-Latn-CS" dirty="0" smtClean="0"/>
              <a:t>sektoru; </a:t>
            </a:r>
            <a:r>
              <a:rPr lang="sr-Latn-CS" dirty="0"/>
              <a:t>1,5% u privatnom sektoru, a oko 2.5% je samozaposleno. Od zapošljenih, stalni radni odnos ima samo 5.9% Roma. </a:t>
            </a:r>
            <a:endParaRPr lang="en-US" dirty="0"/>
          </a:p>
          <a:p>
            <a:pPr lvl="0"/>
            <a:r>
              <a:rPr lang="sr-Latn-CS" dirty="0"/>
              <a:t>Od svih pripadnika </a:t>
            </a:r>
            <a:r>
              <a:rPr lang="sr-Latn-CS" dirty="0" smtClean="0"/>
              <a:t>romske </a:t>
            </a:r>
            <a:r>
              <a:rPr lang="sr-Latn-CS" dirty="0"/>
              <a:t>populacije samo je 0.7% izjavilo da su primili finansijsku pomoć za samozapošljavanje (dakle, ova </a:t>
            </a:r>
            <a:r>
              <a:rPr lang="sr-Latn-CS" dirty="0" smtClean="0"/>
              <a:t>mjera </a:t>
            </a:r>
            <a:r>
              <a:rPr lang="sr-Latn-CS" dirty="0"/>
              <a:t>iz Akcionog plana nije implementirana na 99.3% Roma)</a:t>
            </a:r>
            <a:endParaRPr lang="en-US" dirty="0"/>
          </a:p>
          <a:p>
            <a:pPr lvl="0"/>
            <a:r>
              <a:rPr lang="sr-Latn-CS" dirty="0"/>
              <a:t>Preko 90% Roma nije nikada radilo privremene i/ili sezonske poslove na poziv opštine i/ili Zavoda za zapošljavanje (dakle, ova </a:t>
            </a:r>
            <a:r>
              <a:rPr lang="sr-Latn-CS" dirty="0" smtClean="0"/>
              <a:t>mjera </a:t>
            </a:r>
            <a:r>
              <a:rPr lang="sr-Latn-CS" dirty="0"/>
              <a:t>iz Akcionog plana je implementirana na 10-tak % Roma)</a:t>
            </a:r>
            <a:endParaRPr lang="en-US" dirty="0"/>
          </a:p>
          <a:p>
            <a:pPr lvl="0"/>
            <a:r>
              <a:rPr lang="sr-Latn-CS" dirty="0"/>
              <a:t>Preko 90% pripadnika </a:t>
            </a:r>
            <a:r>
              <a:rPr lang="sr-Latn-CS" dirty="0" smtClean="0"/>
              <a:t>romske </a:t>
            </a:r>
            <a:r>
              <a:rPr lang="sr-Latn-CS" dirty="0"/>
              <a:t>populacije nikada nije učestvovala u programima stručnog osposobljavanja, dokvalifikacije ili bilo kojeg drugog vida obuke. (dakle, i ova </a:t>
            </a:r>
            <a:r>
              <a:rPr lang="sr-Latn-CS" dirty="0" smtClean="0"/>
              <a:t>mjera </a:t>
            </a:r>
            <a:r>
              <a:rPr lang="sr-Latn-CS" dirty="0"/>
              <a:t>iz Akcionog plana je efektivno realizovana na 10-tak% Roma, iako se eksplicitno u Strategiji konstatuje da je obrazovanje Roma jedan od ključnih problema). </a:t>
            </a:r>
            <a:endParaRPr lang="en-US" dirty="0"/>
          </a:p>
          <a:p>
            <a:endParaRPr lang="en-US" dirty="0"/>
          </a:p>
        </p:txBody>
      </p:sp>
      <p:pic>
        <p:nvPicPr>
          <p:cNvPr id="5"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6"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7" name="Picture 6" descr="Logo CEDEM eng"/>
          <p:cNvPicPr/>
          <p:nvPr/>
        </p:nvPicPr>
        <p:blipFill>
          <a:blip r:embed="rId3" cstate="print"/>
          <a:srcRect/>
          <a:stretch>
            <a:fillRect/>
          </a:stretch>
        </p:blipFill>
        <p:spPr bwMode="auto">
          <a:xfrm>
            <a:off x="0" y="0"/>
            <a:ext cx="1610655" cy="75828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Ciljevi istraživanja	</a:t>
            </a:r>
            <a:endParaRPr lang="en-US" dirty="0"/>
          </a:p>
        </p:txBody>
      </p:sp>
      <p:sp>
        <p:nvSpPr>
          <p:cNvPr id="3" name="Content Placeholder 2"/>
          <p:cNvSpPr>
            <a:spLocks noGrp="1"/>
          </p:cNvSpPr>
          <p:nvPr>
            <p:ph idx="1"/>
          </p:nvPr>
        </p:nvSpPr>
        <p:spPr/>
        <p:txBody>
          <a:bodyPr>
            <a:normAutofit fontScale="92500" lnSpcReduction="20000"/>
          </a:bodyPr>
          <a:lstStyle/>
          <a:p>
            <a:r>
              <a:rPr lang="sr-Latn-CS" dirty="0" smtClean="0"/>
              <a:t>Istraživačko pitanje: </a:t>
            </a:r>
            <a:r>
              <a:rPr lang="en-US" b="1" dirty="0"/>
              <a:t>koji su to ključni razlozi, i kakva je hijerarhija tih razloga kada je </a:t>
            </a:r>
            <a:r>
              <a:rPr lang="en-US" b="1" dirty="0" smtClean="0"/>
              <a:t>r</a:t>
            </a:r>
            <a:r>
              <a:rPr lang="sr-Latn-RS" b="1" dirty="0" smtClean="0"/>
              <a:t>ij</a:t>
            </a:r>
            <a:r>
              <a:rPr lang="en-US" b="1" dirty="0" err="1" smtClean="0"/>
              <a:t>eč</a:t>
            </a:r>
            <a:r>
              <a:rPr lang="en-US" b="1" dirty="0" smtClean="0"/>
              <a:t> </a:t>
            </a:r>
            <a:r>
              <a:rPr lang="en-US" b="1" dirty="0"/>
              <a:t>o stavovima poslodavaca o zapošljavanju </a:t>
            </a:r>
            <a:r>
              <a:rPr lang="en-US" b="1" dirty="0" smtClean="0"/>
              <a:t>Roma</a:t>
            </a:r>
            <a:endParaRPr lang="sr-Latn-CS" b="1" dirty="0" smtClean="0"/>
          </a:p>
          <a:p>
            <a:r>
              <a:rPr lang="sr-Latn-CS" b="1" dirty="0" smtClean="0"/>
              <a:t>Ciljevi istraživanja:</a:t>
            </a:r>
          </a:p>
          <a:p>
            <a:pPr lvl="1"/>
            <a:r>
              <a:rPr lang="en-US" dirty="0" smtClean="0"/>
              <a:t>Stavov</a:t>
            </a:r>
            <a:r>
              <a:rPr lang="sr-Latn-CS" dirty="0" smtClean="0"/>
              <a:t>i</a:t>
            </a:r>
            <a:r>
              <a:rPr lang="en-US" dirty="0" smtClean="0"/>
              <a:t> </a:t>
            </a:r>
            <a:r>
              <a:rPr lang="en-US" dirty="0"/>
              <a:t>o </a:t>
            </a:r>
            <a:r>
              <a:rPr lang="en-US" dirty="0" err="1"/>
              <a:t>zapošljavanju</a:t>
            </a:r>
            <a:r>
              <a:rPr lang="en-US" dirty="0"/>
              <a:t> </a:t>
            </a:r>
            <a:r>
              <a:rPr lang="en-US" dirty="0" smtClean="0"/>
              <a:t>Roma</a:t>
            </a:r>
            <a:r>
              <a:rPr lang="sr-Latn-RS" dirty="0" smtClean="0"/>
              <a:t>,</a:t>
            </a:r>
            <a:endParaRPr lang="en-US" dirty="0"/>
          </a:p>
          <a:p>
            <a:pPr lvl="1"/>
            <a:r>
              <a:rPr lang="en-US" dirty="0" smtClean="0"/>
              <a:t>Stavov</a:t>
            </a:r>
            <a:r>
              <a:rPr lang="sr-Latn-CS" dirty="0" smtClean="0"/>
              <a:t>i</a:t>
            </a:r>
            <a:r>
              <a:rPr lang="en-US" dirty="0" smtClean="0"/>
              <a:t> </a:t>
            </a:r>
            <a:r>
              <a:rPr lang="en-US" dirty="0"/>
              <a:t>o </a:t>
            </a:r>
            <a:r>
              <a:rPr lang="en-US" dirty="0" smtClean="0"/>
              <a:t>dis</a:t>
            </a:r>
            <a:r>
              <a:rPr lang="sr-Latn-CS" dirty="0" smtClean="0"/>
              <a:t>k</a:t>
            </a:r>
            <a:r>
              <a:rPr lang="en-US" dirty="0" err="1" smtClean="0"/>
              <a:t>riminaciji</a:t>
            </a:r>
            <a:r>
              <a:rPr lang="en-US" dirty="0" smtClean="0"/>
              <a:t> Roma</a:t>
            </a:r>
            <a:r>
              <a:rPr lang="sr-Latn-RS" dirty="0" smtClean="0"/>
              <a:t>,</a:t>
            </a:r>
            <a:endParaRPr lang="en-US" dirty="0"/>
          </a:p>
          <a:p>
            <a:pPr lvl="1"/>
            <a:r>
              <a:rPr lang="en-US" dirty="0" smtClean="0"/>
              <a:t>Proc</a:t>
            </a:r>
            <a:r>
              <a:rPr lang="sr-Latn-RS" dirty="0" smtClean="0"/>
              <a:t>j</a:t>
            </a:r>
            <a:r>
              <a:rPr lang="en-US" dirty="0" err="1" smtClean="0"/>
              <a:t>ena</a:t>
            </a:r>
            <a:r>
              <a:rPr lang="en-US" dirty="0" smtClean="0"/>
              <a:t> </a:t>
            </a:r>
            <a:r>
              <a:rPr lang="en-US" dirty="0"/>
              <a:t>položaja Roma u odnosu na </a:t>
            </a:r>
            <a:r>
              <a:rPr lang="en-US" dirty="0" err="1"/>
              <a:t>zemlje</a:t>
            </a:r>
            <a:r>
              <a:rPr lang="en-US" dirty="0"/>
              <a:t> </a:t>
            </a:r>
            <a:r>
              <a:rPr lang="en-US" dirty="0" err="1" smtClean="0"/>
              <a:t>regiona</a:t>
            </a:r>
            <a:r>
              <a:rPr lang="sr-Latn-RS" dirty="0" smtClean="0"/>
              <a:t>,</a:t>
            </a:r>
            <a:endParaRPr lang="en-US" dirty="0"/>
          </a:p>
          <a:p>
            <a:pPr lvl="1"/>
            <a:r>
              <a:rPr lang="en-US" dirty="0"/>
              <a:t>Identifikacija ključnih faktora </a:t>
            </a:r>
            <a:r>
              <a:rPr lang="en-US" dirty="0" err="1"/>
              <a:t>nezaposlenosti</a:t>
            </a:r>
            <a:r>
              <a:rPr lang="en-US" dirty="0"/>
              <a:t> </a:t>
            </a:r>
            <a:r>
              <a:rPr lang="en-US" dirty="0" smtClean="0"/>
              <a:t>Roma</a:t>
            </a:r>
            <a:r>
              <a:rPr lang="sr-Latn-RS" dirty="0" smtClean="0"/>
              <a:t>,</a:t>
            </a:r>
            <a:endParaRPr lang="en-US" dirty="0"/>
          </a:p>
          <a:p>
            <a:pPr lvl="1"/>
            <a:r>
              <a:rPr lang="en-US" dirty="0" err="1"/>
              <a:t>Predlog</a:t>
            </a:r>
            <a:r>
              <a:rPr lang="en-US" dirty="0"/>
              <a:t> </a:t>
            </a:r>
            <a:r>
              <a:rPr lang="en-US" dirty="0" err="1" smtClean="0"/>
              <a:t>mjera</a:t>
            </a:r>
            <a:r>
              <a:rPr lang="en-US" dirty="0" smtClean="0"/>
              <a:t> </a:t>
            </a:r>
            <a:r>
              <a:rPr lang="en-US" dirty="0"/>
              <a:t>koje država treba da preduzme u cilju poboljšanja </a:t>
            </a:r>
            <a:r>
              <a:rPr lang="en-US" dirty="0" err="1"/>
              <a:t>zaposlenosti</a:t>
            </a:r>
            <a:r>
              <a:rPr lang="en-US" dirty="0"/>
              <a:t> </a:t>
            </a:r>
            <a:r>
              <a:rPr lang="en-US" dirty="0" smtClean="0"/>
              <a:t>Roma</a:t>
            </a:r>
            <a:r>
              <a:rPr lang="sr-Latn-RS" dirty="0" smtClean="0"/>
              <a:t>,</a:t>
            </a:r>
            <a:endParaRPr lang="en-US" dirty="0"/>
          </a:p>
          <a:p>
            <a:pPr lvl="1"/>
            <a:r>
              <a:rPr lang="en-US" dirty="0"/>
              <a:t>Ključne prepreke zapošljavanja Roma u </a:t>
            </a:r>
            <a:r>
              <a:rPr lang="en-US" dirty="0" err="1" smtClean="0"/>
              <a:t>preduzećima</a:t>
            </a:r>
            <a:r>
              <a:rPr lang="sr-Latn-RS" dirty="0" smtClean="0"/>
              <a:t>.</a:t>
            </a:r>
            <a:endParaRPr lang="en-US" dirty="0"/>
          </a:p>
          <a:p>
            <a:endParaRPr lang="en-US" dirty="0"/>
          </a:p>
        </p:txBody>
      </p:sp>
      <p:pic>
        <p:nvPicPr>
          <p:cNvPr id="5"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6"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7" name="Picture 6" descr="Logo CEDEM eng"/>
          <p:cNvPicPr/>
          <p:nvPr/>
        </p:nvPicPr>
        <p:blipFill>
          <a:blip r:embed="rId3" cstate="print"/>
          <a:srcRect/>
          <a:stretch>
            <a:fillRect/>
          </a:stretch>
        </p:blipFill>
        <p:spPr bwMode="auto">
          <a:xfrm>
            <a:off x="0" y="0"/>
            <a:ext cx="1610655" cy="7582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CS" dirty="0" smtClean="0"/>
              <a:t>Dizajn istraživanja</a:t>
            </a:r>
            <a:endParaRPr lang="en-US" dirty="0"/>
          </a:p>
        </p:txBody>
      </p:sp>
      <p:sp>
        <p:nvSpPr>
          <p:cNvPr id="3" name="Content Placeholder 2"/>
          <p:cNvSpPr>
            <a:spLocks noGrp="1"/>
          </p:cNvSpPr>
          <p:nvPr>
            <p:ph idx="1"/>
          </p:nvPr>
        </p:nvSpPr>
        <p:spPr/>
        <p:txBody>
          <a:bodyPr>
            <a:normAutofit fontScale="70000" lnSpcReduction="20000"/>
          </a:bodyPr>
          <a:lstStyle/>
          <a:p>
            <a:pPr lvl="0"/>
            <a:r>
              <a:rPr lang="en-US" b="1" dirty="0"/>
              <a:t>Metod </a:t>
            </a:r>
            <a:r>
              <a:rPr lang="en-US" dirty="0"/>
              <a:t>– istraživanje je obavljeno anketnom metodom. Anketom smo obuhvatili ukupno 151 preduzeće na teritoriji čitave Crne Gore. Uzorkovanje je izvršeno metodom ‘conviniant </a:t>
            </a:r>
            <a:r>
              <a:rPr lang="sr-Latn-CS" dirty="0" smtClean="0"/>
              <a:t>snowball </a:t>
            </a:r>
            <a:r>
              <a:rPr lang="en-US" dirty="0" smtClean="0"/>
              <a:t>sa</a:t>
            </a:r>
            <a:r>
              <a:rPr lang="sr-Latn-CS" dirty="0" smtClean="0"/>
              <a:t>m</a:t>
            </a:r>
            <a:r>
              <a:rPr lang="en-US" dirty="0" smtClean="0"/>
              <a:t>pling</a:t>
            </a:r>
            <a:r>
              <a:rPr lang="en-US" dirty="0"/>
              <a:t>’.</a:t>
            </a:r>
          </a:p>
          <a:p>
            <a:pPr lvl="0"/>
            <a:r>
              <a:rPr lang="en-US" b="1" dirty="0"/>
              <a:t>Instrument</a:t>
            </a:r>
            <a:r>
              <a:rPr lang="en-US" dirty="0"/>
              <a:t> – za potrebe istraživanja formiran je poseban instrument </a:t>
            </a:r>
            <a:r>
              <a:rPr lang="en-US" dirty="0" err="1" smtClean="0"/>
              <a:t>Upitnik</a:t>
            </a:r>
            <a:r>
              <a:rPr lang="en-US" dirty="0"/>
              <a:t>, sa ukupnim brojem od 12 pitanja i velikim brojem ajtema, uz 9 pitanja koja se odnose na karakteristike samih peduzeća. Ukupno smo operacionalzacijom dobili 77 varijabli. Intrument ima tri </a:t>
            </a:r>
            <a:r>
              <a:rPr lang="en-US" dirty="0" err="1"/>
              <a:t>ključna</a:t>
            </a:r>
            <a:r>
              <a:rPr lang="en-US" dirty="0"/>
              <a:t> </a:t>
            </a:r>
            <a:r>
              <a:rPr lang="en-US" dirty="0" smtClean="0"/>
              <a:t>d</a:t>
            </a:r>
            <a:r>
              <a:rPr lang="sr-Latn-RS" dirty="0" smtClean="0"/>
              <a:t>ij</a:t>
            </a:r>
            <a:r>
              <a:rPr lang="en-US" dirty="0" err="1" smtClean="0"/>
              <a:t>ela</a:t>
            </a:r>
            <a:r>
              <a:rPr lang="en-US" dirty="0"/>
              <a:t>, prvi se tiče opštih informacija o preduzećima, </a:t>
            </a:r>
            <a:r>
              <a:rPr lang="en-US" dirty="0" smtClean="0"/>
              <a:t>drugi </a:t>
            </a:r>
            <a:r>
              <a:rPr lang="en-US" dirty="0"/>
              <a:t>ispituje stavove poslodavaca o opštim problemima poslovanja i zapošljavanja, a treći se direktno tiče stavova o zapošljavanju Roma.</a:t>
            </a:r>
          </a:p>
          <a:p>
            <a:pPr lvl="0"/>
            <a:r>
              <a:rPr lang="en-US" b="1" dirty="0" err="1" smtClean="0"/>
              <a:t>mjerenje</a:t>
            </a:r>
            <a:r>
              <a:rPr lang="en-US" dirty="0" smtClean="0"/>
              <a:t> </a:t>
            </a:r>
            <a:r>
              <a:rPr lang="en-US" dirty="0"/>
              <a:t>– u instrumentu smo uglavnom koristili </a:t>
            </a:r>
            <a:r>
              <a:rPr lang="en-US" dirty="0" err="1"/>
              <a:t>ordinalne</a:t>
            </a:r>
            <a:r>
              <a:rPr lang="en-US" dirty="0"/>
              <a:t> </a:t>
            </a:r>
            <a:r>
              <a:rPr lang="en-US" dirty="0" smtClean="0"/>
              <a:t>l</a:t>
            </a:r>
            <a:r>
              <a:rPr lang="sr-Latn-RS" dirty="0" smtClean="0"/>
              <a:t>j</a:t>
            </a:r>
            <a:r>
              <a:rPr lang="en-US" dirty="0" err="1" smtClean="0"/>
              <a:t>estvice</a:t>
            </a:r>
            <a:r>
              <a:rPr lang="en-US" dirty="0" smtClean="0"/>
              <a:t> proc</a:t>
            </a:r>
            <a:r>
              <a:rPr lang="sr-Latn-RS" dirty="0" smtClean="0"/>
              <a:t>j</a:t>
            </a:r>
            <a:r>
              <a:rPr lang="en-US" dirty="0" err="1" smtClean="0"/>
              <a:t>ene</a:t>
            </a:r>
            <a:r>
              <a:rPr lang="en-US" dirty="0" smtClean="0"/>
              <a:t> </a:t>
            </a:r>
            <a:r>
              <a:rPr lang="en-US" dirty="0"/>
              <a:t>Likertovog tipa. Manji broj pitanja bio je otvorenog tipa.</a:t>
            </a:r>
          </a:p>
          <a:p>
            <a:pPr lvl="0"/>
            <a:r>
              <a:rPr lang="en-US" dirty="0" smtClean="0"/>
              <a:t>U </a:t>
            </a:r>
            <a:r>
              <a:rPr lang="en-US" b="1" dirty="0"/>
              <a:t>obradi podataka</a:t>
            </a:r>
            <a:r>
              <a:rPr lang="en-US" dirty="0"/>
              <a:t> koristili smo specijalizovan softver i univarijantnu statistiku. </a:t>
            </a:r>
          </a:p>
          <a:p>
            <a:endParaRPr lang="en-US" dirty="0"/>
          </a:p>
        </p:txBody>
      </p:sp>
      <p:pic>
        <p:nvPicPr>
          <p:cNvPr id="5"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6"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7" name="Picture 6" descr="Logo CEDEM eng"/>
          <p:cNvPicPr/>
          <p:nvPr/>
        </p:nvPicPr>
        <p:blipFill>
          <a:blip r:embed="rId3" cstate="print"/>
          <a:srcRect/>
          <a:stretch>
            <a:fillRect/>
          </a:stretch>
        </p:blipFill>
        <p:spPr bwMode="auto">
          <a:xfrm>
            <a:off x="0" y="0"/>
            <a:ext cx="1610655" cy="75828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457200"/>
          </a:xfrm>
        </p:spPr>
        <p:txBody>
          <a:bodyPr>
            <a:noAutofit/>
          </a:bodyPr>
          <a:lstStyle/>
          <a:p>
            <a:r>
              <a:rPr lang="en-US" sz="2800" dirty="0"/>
              <a:t>U kojoj mjeri ekonomska kriza opterećuje rad Vašeg preduzeća</a:t>
            </a:r>
            <a:r>
              <a:rPr lang="en-US" sz="2800" dirty="0" smtClean="0"/>
              <a:t>?</a:t>
            </a:r>
            <a:r>
              <a:rPr lang="sr-Latn-CS" sz="2800" dirty="0" smtClean="0"/>
              <a:t> %</a:t>
            </a:r>
            <a:r>
              <a:rPr lang="en-US" sz="2800" dirty="0"/>
              <a:t/>
            </a:r>
            <a:br>
              <a:rPr lang="en-US" sz="2800" dirty="0"/>
            </a:br>
            <a:endParaRPr lang="en-US" sz="2800" dirty="0"/>
          </a:p>
        </p:txBody>
      </p:sp>
      <p:sp>
        <p:nvSpPr>
          <p:cNvPr id="5" name="TextBox 4"/>
          <p:cNvSpPr txBox="1"/>
          <p:nvPr/>
        </p:nvSpPr>
        <p:spPr>
          <a:xfrm>
            <a:off x="1066800" y="5410200"/>
            <a:ext cx="7467600" cy="369332"/>
          </a:xfrm>
          <a:prstGeom prst="rect">
            <a:avLst/>
          </a:prstGeom>
          <a:noFill/>
        </p:spPr>
        <p:txBody>
          <a:bodyPr wrap="square" rtlCol="0">
            <a:spAutoFit/>
          </a:bodyPr>
          <a:lstStyle/>
          <a:p>
            <a:r>
              <a:rPr lang="en-US" dirty="0"/>
              <a:t>Veliki broj preduzeća ima problema sa </a:t>
            </a:r>
            <a:r>
              <a:rPr lang="en-US" dirty="0" err="1"/>
              <a:t>sa</a:t>
            </a:r>
            <a:r>
              <a:rPr lang="en-US" dirty="0"/>
              <a:t> </a:t>
            </a:r>
            <a:r>
              <a:rPr lang="en-US" dirty="0" err="1" smtClean="0"/>
              <a:t>posl</a:t>
            </a:r>
            <a:r>
              <a:rPr lang="sr-Latn-RS" dirty="0" smtClean="0"/>
              <a:t>j</a:t>
            </a:r>
            <a:r>
              <a:rPr lang="en-US" dirty="0" err="1" smtClean="0"/>
              <a:t>edicama</a:t>
            </a:r>
            <a:r>
              <a:rPr lang="en-US" dirty="0" smtClean="0"/>
              <a:t> </a:t>
            </a:r>
            <a:r>
              <a:rPr lang="en-US" dirty="0"/>
              <a:t>ekonomske </a:t>
            </a:r>
            <a:r>
              <a:rPr lang="en-US" dirty="0" smtClean="0"/>
              <a:t>krize</a:t>
            </a:r>
            <a:endParaRPr lang="en-US" dirty="0"/>
          </a:p>
        </p:txBody>
      </p:sp>
      <p:pic>
        <p:nvPicPr>
          <p:cNvPr id="7" name="Picture 2" descr="http://www.mans.co.me/wp-content/uploads/mans/donatori/Deutsche_Botschaft2.jpg"/>
          <p:cNvPicPr>
            <a:picLocks noChangeAspect="1" noChangeArrowheads="1"/>
          </p:cNvPicPr>
          <p:nvPr/>
        </p:nvPicPr>
        <p:blipFill>
          <a:blip r:embed="rId2" cstate="print"/>
          <a:srcRect/>
          <a:stretch>
            <a:fillRect/>
          </a:stretch>
        </p:blipFill>
        <p:spPr bwMode="auto">
          <a:xfrm>
            <a:off x="7594296" y="0"/>
            <a:ext cx="1549704" cy="609600"/>
          </a:xfrm>
          <a:prstGeom prst="rect">
            <a:avLst/>
          </a:prstGeom>
          <a:noFill/>
        </p:spPr>
      </p:pic>
      <p:sp>
        <p:nvSpPr>
          <p:cNvPr id="8" name="Rectangle 1030"/>
          <p:cNvSpPr>
            <a:spLocks noChangeArrowheads="1"/>
          </p:cNvSpPr>
          <p:nvPr/>
        </p:nvSpPr>
        <p:spPr bwMode="auto">
          <a:xfrm>
            <a:off x="0" y="6308725"/>
            <a:ext cx="9144000" cy="549275"/>
          </a:xfrm>
          <a:prstGeom prst="rect">
            <a:avLst/>
          </a:prstGeom>
          <a:solidFill>
            <a:srgbClr val="000099"/>
          </a:solidFill>
          <a:ln w="9525">
            <a:noFill/>
            <a:miter lim="800000"/>
            <a:headEnd/>
            <a:tailEnd/>
          </a:ln>
          <a:effectLst/>
        </p:spPr>
        <p:txBody>
          <a:bodyPr wrap="none" anchor="ctr"/>
          <a:lstStyle/>
          <a:p>
            <a:pPr algn="ctr"/>
            <a:r>
              <a:rPr lang="en-US" sz="2200" b="1" i="0" dirty="0" smtClean="0">
                <a:solidFill>
                  <a:srgbClr val="F2FB43"/>
                </a:solidFill>
                <a:latin typeface="Arial" pitchFamily="34" charset="0"/>
              </a:rPr>
              <a:t>www.cedem.me</a:t>
            </a:r>
            <a:endParaRPr lang="en-GB" sz="2200" b="1" i="0" dirty="0">
              <a:solidFill>
                <a:srgbClr val="F2FB43"/>
              </a:solidFill>
              <a:latin typeface="Arial" pitchFamily="34" charset="0"/>
            </a:endParaRPr>
          </a:p>
        </p:txBody>
      </p:sp>
      <p:pic>
        <p:nvPicPr>
          <p:cNvPr id="9" name="Picture 8" descr="Logo CEDEM eng"/>
          <p:cNvPicPr/>
          <p:nvPr/>
        </p:nvPicPr>
        <p:blipFill>
          <a:blip r:embed="rId3" cstate="print"/>
          <a:srcRect/>
          <a:stretch>
            <a:fillRect/>
          </a:stretch>
        </p:blipFill>
        <p:spPr bwMode="auto">
          <a:xfrm>
            <a:off x="1" y="1"/>
            <a:ext cx="1524000" cy="685800"/>
          </a:xfrm>
          <a:prstGeom prst="rect">
            <a:avLst/>
          </a:prstGeom>
          <a:noFill/>
          <a:ln w="9525">
            <a:noFill/>
            <a:miter lim="800000"/>
            <a:headEnd/>
            <a:tailEnd/>
          </a:ln>
        </p:spPr>
      </p:pic>
      <p:graphicFrame>
        <p:nvGraphicFramePr>
          <p:cNvPr id="12" name="Chart 11"/>
          <p:cNvGraphicFramePr/>
          <p:nvPr/>
        </p:nvGraphicFramePr>
        <p:xfrm>
          <a:off x="685800" y="1600200"/>
          <a:ext cx="7467600" cy="38100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2174</Words>
  <Application>Microsoft Office PowerPoint</Application>
  <PresentationFormat>On-screen Show (4:3)</PresentationFormat>
  <Paragraphs>141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ZAPOŠLJAVANJE ROMA/ROMKINJA U CRNOJ GORI </vt:lpstr>
      <vt:lpstr>Ključni dokumenti</vt:lpstr>
      <vt:lpstr>Strategija: slabosti</vt:lpstr>
      <vt:lpstr>Akcioni plan</vt:lpstr>
      <vt:lpstr>   Podaci istraživanja iz 2013: CEDEM</vt:lpstr>
      <vt:lpstr>Zapošljavanje kao poseban problem CEDEM, istraživanje 2013</vt:lpstr>
      <vt:lpstr>Ciljevi istraživanja </vt:lpstr>
      <vt:lpstr>Dizajn istraživanja</vt:lpstr>
      <vt:lpstr>U kojoj mjeri ekonomska kriza opterećuje rad Vašeg preduzeća? % </vt:lpstr>
      <vt:lpstr>Ključni problemi funkcionisanja preduzeća: Kumulativni % - ključni i izražen problem</vt:lpstr>
      <vt:lpstr>Kako rješiti problem nezaposlenosti u Crnoj Gori: Kumulativni % - ključne i važne mjere</vt:lpstr>
      <vt:lpstr>Koliko je izražen problem zapošljavanja pripadnika romske zajednice? % </vt:lpstr>
      <vt:lpstr>Da li su Romi u Crnoj Gori diskriminisani?</vt:lpstr>
      <vt:lpstr>Položaj Roma u Crnoj Gori je u odnosu na zemlje regiona: </vt:lpstr>
      <vt:lpstr>Razlozi zbog kojih se Romi otežano zapošljavaju: Kumulativni % - ključni i značajan razlog</vt:lpstr>
      <vt:lpstr>Ključne mjere koje preporučuju poslodavci za zapošljavanje Roma %</vt:lpstr>
      <vt:lpstr>Šta poslodavce najviše zabrinjava kada je riječ o zapošljavanju Roma – Kumulativni % ključno i važno </vt:lpstr>
      <vt:lpstr>Šta treba učiniti kako bi se Romi zaposlili? %</vt:lpstr>
      <vt:lpstr>Ključni analitički nalazi i preporuke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ZAPOŠLJAVANJE ROMA U CRNOJ GORI</dc:title>
  <dc:creator>Korisnik</dc:creator>
  <cp:lastModifiedBy>Ultima</cp:lastModifiedBy>
  <cp:revision>40</cp:revision>
  <dcterms:created xsi:type="dcterms:W3CDTF">2015-05-12T08:53:21Z</dcterms:created>
  <dcterms:modified xsi:type="dcterms:W3CDTF">2015-05-13T17:26:49Z</dcterms:modified>
</cp:coreProperties>
</file>