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65" r:id="rId2"/>
    <p:sldId id="329" r:id="rId3"/>
    <p:sldId id="330" r:id="rId4"/>
    <p:sldId id="331" r:id="rId5"/>
    <p:sldId id="361" r:id="rId6"/>
    <p:sldId id="333" r:id="rId7"/>
    <p:sldId id="287" r:id="rId8"/>
    <p:sldId id="288" r:id="rId9"/>
    <p:sldId id="324" r:id="rId10"/>
    <p:sldId id="319" r:id="rId11"/>
    <p:sldId id="354" r:id="rId12"/>
    <p:sldId id="356" r:id="rId13"/>
    <p:sldId id="357" r:id="rId14"/>
    <p:sldId id="358" r:id="rId15"/>
    <p:sldId id="359" r:id="rId16"/>
    <p:sldId id="360" r:id="rId17"/>
    <p:sldId id="363" r:id="rId18"/>
  </p:sldIdLst>
  <p:sldSz cx="9144000" cy="6858000" type="screen4x3"/>
  <p:notesSz cx="10234613" cy="7099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400" 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400" 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400" 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400" 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FFFF"/>
    <a:srgbClr val="FFFF00"/>
    <a:srgbClr val="DEE157"/>
    <a:srgbClr val="C1B5DF"/>
    <a:srgbClr val="F1E8DF"/>
    <a:srgbClr val="231F2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5" autoAdjust="0"/>
    <p:restoredTop sz="94617" autoAdjust="0"/>
  </p:normalViewPr>
  <p:slideViewPr>
    <p:cSldViewPr>
      <p:cViewPr varScale="1">
        <p:scale>
          <a:sx n="74" d="100"/>
          <a:sy n="74" d="100"/>
        </p:scale>
        <p:origin x="1308" y="72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orisnik\Documents\CEDEM\Septembar%202014\Septembar%202014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orisnik\Documents\CEDEM\Septembar%202014\Septembar%202014.xlsx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CEDEM\Desktop\Septembar%202014.xlsx" TargetMode="External"/><Relationship Id="rId1" Type="http://schemas.openxmlformats.org/officeDocument/2006/relationships/themeOverride" Target="../theme/themeOverride13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orisnik\Documents\CEDEM\Septembar%202014\Septembar%202014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CEDEM\Desktop\Septembar%202014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orisnik\Documents\CEDEM\Septembar%202014\Septembar%202014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orisnik\Documents\CEDEM\Septembar%202014\Septembar%202014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orisnik\Documents\CEDEM\Septembar%202014\Septembar%202014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orisnik\Documents\CEDEM\Septembar%202014\Septembar%202014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orisnik\Documents\CEDEM\Septembar%202014\Septembar%202014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Sheet1!$B$3:$B$5</c:f>
              <c:strCache>
                <c:ptCount val="3"/>
                <c:pt idx="0">
                  <c:v>Pravim putem</c:v>
                </c:pt>
                <c:pt idx="1">
                  <c:v>Pogrešnim putem</c:v>
                </c:pt>
                <c:pt idx="2">
                  <c:v>Ne znam ne mogu da procijenim</c:v>
                </c:pt>
              </c:strCache>
            </c:strRef>
          </c:cat>
          <c:val>
            <c:numRef>
              <c:f>Sheet1!$C$3:$C$5</c:f>
              <c:numCache>
                <c:formatCode>###0.0</c:formatCode>
                <c:ptCount val="3"/>
                <c:pt idx="0">
                  <c:v>35.096370049594213</c:v>
                </c:pt>
                <c:pt idx="1">
                  <c:v>32.846624879756241</c:v>
                </c:pt>
                <c:pt idx="2">
                  <c:v>32.057005070649318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33768160"/>
        <c:axId val="233768720"/>
      </c:barChart>
      <c:catAx>
        <c:axId val="2337681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33768720"/>
        <c:crosses val="autoZero"/>
        <c:auto val="1"/>
        <c:lblAlgn val="ctr"/>
        <c:lblOffset val="100"/>
        <c:noMultiLvlLbl val="0"/>
      </c:catAx>
      <c:valAx>
        <c:axId val="233768720"/>
        <c:scaling>
          <c:orientation val="minMax"/>
        </c:scaling>
        <c:delete val="1"/>
        <c:axPos val="l"/>
        <c:numFmt formatCode="###0.0" sourceLinked="1"/>
        <c:majorTickMark val="none"/>
        <c:minorTickMark val="none"/>
        <c:tickLblPos val="none"/>
        <c:crossAx val="233768160"/>
        <c:crosses val="autoZero"/>
        <c:crossBetween val="between"/>
      </c:valAx>
    </c:plotArea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3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sr-Latn-RS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Sheet3!$B$3</c:f>
              <c:strCache>
                <c:ptCount val="1"/>
                <c:pt idx="0">
                  <c:v>Da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Sheet3!$A$4:$A$7</c:f>
              <c:strCache>
                <c:ptCount val="4"/>
                <c:pt idx="0">
                  <c:v>Javnom sektoru</c:v>
                </c:pt>
                <c:pt idx="1">
                  <c:v>Privatnom sektoru</c:v>
                </c:pt>
                <c:pt idx="2">
                  <c:v>Samozaposljen</c:v>
                </c:pt>
                <c:pt idx="3">
                  <c:v>Nijesam zaposljen</c:v>
                </c:pt>
              </c:strCache>
            </c:strRef>
          </c:cat>
          <c:val>
            <c:numRef>
              <c:f>Sheet3!$B$4:$B$7</c:f>
              <c:numCache>
                <c:formatCode>###0.0%</c:formatCode>
                <c:ptCount val="4"/>
                <c:pt idx="0">
                  <c:v>0.45454545454545453</c:v>
                </c:pt>
                <c:pt idx="1">
                  <c:v>0.32911392405063333</c:v>
                </c:pt>
                <c:pt idx="2">
                  <c:v>0.38297872340425659</c:v>
                </c:pt>
                <c:pt idx="3">
                  <c:v>0.28400000000000031</c:v>
                </c:pt>
              </c:numCache>
            </c:numRef>
          </c:val>
        </c:ser>
        <c:ser>
          <c:idx val="1"/>
          <c:order val="1"/>
          <c:tx>
            <c:strRef>
              <c:f>Sheet3!$C$3</c:f>
              <c:strCache>
                <c:ptCount val="1"/>
                <c:pt idx="0">
                  <c:v>Ne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Sheet3!$A$4:$A$7</c:f>
              <c:strCache>
                <c:ptCount val="4"/>
                <c:pt idx="0">
                  <c:v>Javnom sektoru</c:v>
                </c:pt>
                <c:pt idx="1">
                  <c:v>Privatnom sektoru</c:v>
                </c:pt>
                <c:pt idx="2">
                  <c:v>Samozaposljen</c:v>
                </c:pt>
                <c:pt idx="3">
                  <c:v>Nijesam zaposljen</c:v>
                </c:pt>
              </c:strCache>
            </c:strRef>
          </c:cat>
          <c:val>
            <c:numRef>
              <c:f>Sheet3!$C$4:$C$7</c:f>
              <c:numCache>
                <c:formatCode>###0.0%</c:formatCode>
                <c:ptCount val="4"/>
                <c:pt idx="0">
                  <c:v>0.35714285714285793</c:v>
                </c:pt>
                <c:pt idx="1">
                  <c:v>0.49367088607595028</c:v>
                </c:pt>
                <c:pt idx="2">
                  <c:v>0.5319148936170216</c:v>
                </c:pt>
                <c:pt idx="3">
                  <c:v>0.48800000000000032</c:v>
                </c:pt>
              </c:numCache>
            </c:numRef>
          </c:val>
        </c:ser>
        <c:ser>
          <c:idx val="2"/>
          <c:order val="2"/>
          <c:tx>
            <c:strRef>
              <c:f>Sheet3!$D$3</c:f>
              <c:strCache>
                <c:ptCount val="1"/>
                <c:pt idx="0">
                  <c:v>Nemam odredjeno misljenje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Sheet3!$A$4:$A$7</c:f>
              <c:strCache>
                <c:ptCount val="4"/>
                <c:pt idx="0">
                  <c:v>Javnom sektoru</c:v>
                </c:pt>
                <c:pt idx="1">
                  <c:v>Privatnom sektoru</c:v>
                </c:pt>
                <c:pt idx="2">
                  <c:v>Samozaposljen</c:v>
                </c:pt>
                <c:pt idx="3">
                  <c:v>Nijesam zaposljen</c:v>
                </c:pt>
              </c:strCache>
            </c:strRef>
          </c:cat>
          <c:val>
            <c:numRef>
              <c:f>Sheet3!$D$4:$D$7</c:f>
              <c:numCache>
                <c:formatCode>###0.0%</c:formatCode>
                <c:ptCount val="4"/>
                <c:pt idx="0">
                  <c:v>0.1883116883116884</c:v>
                </c:pt>
                <c:pt idx="1">
                  <c:v>0.17721518987341814</c:v>
                </c:pt>
                <c:pt idx="2">
                  <c:v>8.510638297872361E-2</c:v>
                </c:pt>
                <c:pt idx="3">
                  <c:v>0.22800000000000001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81614384"/>
        <c:axId val="281614944"/>
      </c:barChart>
      <c:catAx>
        <c:axId val="2816143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81614944"/>
        <c:crosses val="autoZero"/>
        <c:auto val="1"/>
        <c:lblAlgn val="ctr"/>
        <c:lblOffset val="100"/>
        <c:noMultiLvlLbl val="0"/>
      </c:catAx>
      <c:valAx>
        <c:axId val="281614944"/>
        <c:scaling>
          <c:orientation val="minMax"/>
        </c:scaling>
        <c:delete val="1"/>
        <c:axPos val="l"/>
        <c:numFmt formatCode="###0.0%" sourceLinked="1"/>
        <c:majorTickMark val="out"/>
        <c:minorTickMark val="none"/>
        <c:tickLblPos val="none"/>
        <c:crossAx val="281614384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400"/>
          </a:pPr>
          <a:endParaRPr lang="sr-Latn-RS"/>
        </a:p>
      </c:txPr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3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sr-Latn-RS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Sheet40!$B$1</c:f>
              <c:strCache>
                <c:ptCount val="1"/>
                <c:pt idx="0">
                  <c:v>Da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Sheet40!$A$2:$A$4</c:f>
              <c:strCache>
                <c:ptCount val="3"/>
                <c:pt idx="0">
                  <c:v>18-34</c:v>
                </c:pt>
                <c:pt idx="1">
                  <c:v>35-54</c:v>
                </c:pt>
                <c:pt idx="2">
                  <c:v>55+</c:v>
                </c:pt>
              </c:strCache>
            </c:strRef>
          </c:cat>
          <c:val>
            <c:numRef>
              <c:f>Sheet40!$B$2:$B$4</c:f>
              <c:numCache>
                <c:formatCode>###0.0%</c:formatCode>
                <c:ptCount val="3"/>
                <c:pt idx="0">
                  <c:v>0.30407523510971818</c:v>
                </c:pt>
                <c:pt idx="1">
                  <c:v>0.35989010989011017</c:v>
                </c:pt>
                <c:pt idx="2">
                  <c:v>0.34911242603550297</c:v>
                </c:pt>
              </c:numCache>
            </c:numRef>
          </c:val>
        </c:ser>
        <c:ser>
          <c:idx val="1"/>
          <c:order val="1"/>
          <c:tx>
            <c:strRef>
              <c:f>Sheet40!$C$1</c:f>
              <c:strCache>
                <c:ptCount val="1"/>
                <c:pt idx="0">
                  <c:v>Ne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Sheet40!$A$2:$A$4</c:f>
              <c:strCache>
                <c:ptCount val="3"/>
                <c:pt idx="0">
                  <c:v>18-34</c:v>
                </c:pt>
                <c:pt idx="1">
                  <c:v>35-54</c:v>
                </c:pt>
                <c:pt idx="2">
                  <c:v>55+</c:v>
                </c:pt>
              </c:strCache>
            </c:strRef>
          </c:cat>
          <c:val>
            <c:numRef>
              <c:f>Sheet40!$C$2:$C$4</c:f>
              <c:numCache>
                <c:formatCode>###0.0%</c:formatCode>
                <c:ptCount val="3"/>
                <c:pt idx="0">
                  <c:v>0.4764890282131663</c:v>
                </c:pt>
                <c:pt idx="1">
                  <c:v>0.44780219780219782</c:v>
                </c:pt>
                <c:pt idx="2">
                  <c:v>0.47337278106508951</c:v>
                </c:pt>
              </c:numCache>
            </c:numRef>
          </c:val>
        </c:ser>
        <c:ser>
          <c:idx val="2"/>
          <c:order val="2"/>
          <c:tx>
            <c:strRef>
              <c:f>Sheet40!$D$1</c:f>
              <c:strCache>
                <c:ptCount val="1"/>
                <c:pt idx="0">
                  <c:v>Nemam odredjeno misljenje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Sheet40!$A$2:$A$4</c:f>
              <c:strCache>
                <c:ptCount val="3"/>
                <c:pt idx="0">
                  <c:v>18-34</c:v>
                </c:pt>
                <c:pt idx="1">
                  <c:v>35-54</c:v>
                </c:pt>
                <c:pt idx="2">
                  <c:v>55+</c:v>
                </c:pt>
              </c:strCache>
            </c:strRef>
          </c:cat>
          <c:val>
            <c:numRef>
              <c:f>Sheet40!$D$2:$D$4</c:f>
              <c:numCache>
                <c:formatCode>###0.0%</c:formatCode>
                <c:ptCount val="3"/>
                <c:pt idx="0">
                  <c:v>0.21943573667711627</c:v>
                </c:pt>
                <c:pt idx="1">
                  <c:v>0.1923076923076924</c:v>
                </c:pt>
                <c:pt idx="2">
                  <c:v>0.17751479289940858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81618304"/>
        <c:axId val="281618864"/>
      </c:barChart>
      <c:catAx>
        <c:axId val="2816183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81618864"/>
        <c:crosses val="autoZero"/>
        <c:auto val="1"/>
        <c:lblAlgn val="ctr"/>
        <c:lblOffset val="100"/>
        <c:noMultiLvlLbl val="0"/>
      </c:catAx>
      <c:valAx>
        <c:axId val="281618864"/>
        <c:scaling>
          <c:orientation val="minMax"/>
        </c:scaling>
        <c:delete val="1"/>
        <c:axPos val="l"/>
        <c:numFmt formatCode="###0.0%" sourceLinked="1"/>
        <c:majorTickMark val="out"/>
        <c:minorTickMark val="none"/>
        <c:tickLblPos val="none"/>
        <c:crossAx val="281618304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3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sr-Latn-RS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Sheet5!$B$1</c:f>
              <c:strCache>
                <c:ptCount val="1"/>
                <c:pt idx="0">
                  <c:v>Da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Sheet5!$A$2:$A$5</c:f>
              <c:strCache>
                <c:ptCount val="4"/>
                <c:pt idx="0">
                  <c:v>Crnogorac</c:v>
                </c:pt>
                <c:pt idx="1">
                  <c:v>Srbin</c:v>
                </c:pt>
                <c:pt idx="2">
                  <c:v>Bošnjak/Musliman</c:v>
                </c:pt>
                <c:pt idx="3">
                  <c:v>Albanac</c:v>
                </c:pt>
              </c:strCache>
            </c:strRef>
          </c:cat>
          <c:val>
            <c:numRef>
              <c:f>Sheet5!$B$2:$B$5</c:f>
              <c:numCache>
                <c:formatCode>###0.0%</c:formatCode>
                <c:ptCount val="4"/>
                <c:pt idx="0">
                  <c:v>0.39793814432989777</c:v>
                </c:pt>
                <c:pt idx="1">
                  <c:v>9.3457943925233919E-2</c:v>
                </c:pt>
                <c:pt idx="2">
                  <c:v>0.53846153846153844</c:v>
                </c:pt>
                <c:pt idx="3">
                  <c:v>0.75925925925925963</c:v>
                </c:pt>
              </c:numCache>
            </c:numRef>
          </c:val>
        </c:ser>
        <c:ser>
          <c:idx val="1"/>
          <c:order val="1"/>
          <c:tx>
            <c:strRef>
              <c:f>Sheet5!$C$1</c:f>
              <c:strCache>
                <c:ptCount val="1"/>
                <c:pt idx="0">
                  <c:v>Ne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Sheet5!$A$2:$A$5</c:f>
              <c:strCache>
                <c:ptCount val="4"/>
                <c:pt idx="0">
                  <c:v>Crnogorac</c:v>
                </c:pt>
                <c:pt idx="1">
                  <c:v>Srbin</c:v>
                </c:pt>
                <c:pt idx="2">
                  <c:v>Bošnjak/Musliman</c:v>
                </c:pt>
                <c:pt idx="3">
                  <c:v>Albanac</c:v>
                </c:pt>
              </c:strCache>
            </c:strRef>
          </c:cat>
          <c:val>
            <c:numRef>
              <c:f>Sheet5!$C$2:$C$5</c:f>
              <c:numCache>
                <c:formatCode>###0.0%</c:formatCode>
                <c:ptCount val="4"/>
                <c:pt idx="0">
                  <c:v>0.37319587628866036</c:v>
                </c:pt>
                <c:pt idx="1">
                  <c:v>0.77570093457944111</c:v>
                </c:pt>
                <c:pt idx="2">
                  <c:v>0.17692307692307688</c:v>
                </c:pt>
                <c:pt idx="3">
                  <c:v>0.16666666666666663</c:v>
                </c:pt>
              </c:numCache>
            </c:numRef>
          </c:val>
        </c:ser>
        <c:ser>
          <c:idx val="2"/>
          <c:order val="2"/>
          <c:tx>
            <c:strRef>
              <c:f>Sheet5!$D$1</c:f>
              <c:strCache>
                <c:ptCount val="1"/>
                <c:pt idx="0">
                  <c:v>Nemam odredjeno misljenje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Sheet5!$A$2:$A$5</c:f>
              <c:strCache>
                <c:ptCount val="4"/>
                <c:pt idx="0">
                  <c:v>Crnogorac</c:v>
                </c:pt>
                <c:pt idx="1">
                  <c:v>Srbin</c:v>
                </c:pt>
                <c:pt idx="2">
                  <c:v>Bošnjak/Musliman</c:v>
                </c:pt>
                <c:pt idx="3">
                  <c:v>Albanac</c:v>
                </c:pt>
              </c:strCache>
            </c:strRef>
          </c:cat>
          <c:val>
            <c:numRef>
              <c:f>Sheet5!$D$2:$D$5</c:f>
              <c:numCache>
                <c:formatCode>###0.0%</c:formatCode>
                <c:ptCount val="4"/>
                <c:pt idx="0">
                  <c:v>0.22886597938144329</c:v>
                </c:pt>
                <c:pt idx="1">
                  <c:v>0.13084112149532737</c:v>
                </c:pt>
                <c:pt idx="2">
                  <c:v>0.2846153846153846</c:v>
                </c:pt>
                <c:pt idx="3">
                  <c:v>7.407407407407407E-2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82337712"/>
        <c:axId val="282338272"/>
      </c:barChart>
      <c:catAx>
        <c:axId val="2823377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82338272"/>
        <c:crosses val="autoZero"/>
        <c:auto val="1"/>
        <c:lblAlgn val="ctr"/>
        <c:lblOffset val="100"/>
        <c:noMultiLvlLbl val="0"/>
      </c:catAx>
      <c:valAx>
        <c:axId val="282338272"/>
        <c:scaling>
          <c:orientation val="minMax"/>
        </c:scaling>
        <c:delete val="1"/>
        <c:axPos val="l"/>
        <c:numFmt formatCode="###0.0%" sourceLinked="1"/>
        <c:majorTickMark val="out"/>
        <c:minorTickMark val="none"/>
        <c:tickLblPos val="none"/>
        <c:crossAx val="282337712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400"/>
          </a:pPr>
          <a:endParaRPr lang="sr-Latn-RS"/>
        </a:p>
      </c:txPr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3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sr-Latn-RS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explosion val="22"/>
          <c:dPt>
            <c:idx val="0"/>
            <c:bubble3D val="0"/>
            <c:explosion val="0"/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 b="1" dirty="0" err="1">
                        <a:latin typeface="Arial" pitchFamily="34" charset="0"/>
                        <a:cs typeface="Arial" pitchFamily="34" charset="0"/>
                      </a:rPr>
                      <a:t>Povoljno</a:t>
                    </a:r>
                    <a:r>
                      <a:rPr lang="en-US" sz="1400" b="1" dirty="0">
                        <a:latin typeface="Arial" pitchFamily="34" charset="0"/>
                        <a:cs typeface="Arial" pitchFamily="34" charset="0"/>
                      </a:rPr>
                      <a:t>
54%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6792310683386799"/>
                  <c:y val="9.0228311632242677E-3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 err="1">
                        <a:latin typeface="Arial" pitchFamily="34" charset="0"/>
                        <a:cs typeface="Arial" pitchFamily="34" charset="0"/>
                      </a:rPr>
                      <a:t>Nepovoljno
46%</a:t>
                    </a:r>
                    <a:endParaRPr lang="en-US" sz="1400" b="1" dirty="0">
                      <a:latin typeface="Arial" pitchFamily="34" charset="0"/>
                      <a:cs typeface="Arial" pitchFamily="34" charset="0"/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/>
                </a:pPr>
                <a:endParaRPr lang="sr-Latn-R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Sheet33!$D$23:$E$23</c:f>
              <c:strCache>
                <c:ptCount val="2"/>
                <c:pt idx="0">
                  <c:v>Povoljno</c:v>
                </c:pt>
                <c:pt idx="1">
                  <c:v>Nepovoljno</c:v>
                </c:pt>
              </c:strCache>
            </c:strRef>
          </c:cat>
          <c:val>
            <c:numRef>
              <c:f>Sheet33!$D$24:$E$24</c:f>
              <c:numCache>
                <c:formatCode>0.0</c:formatCode>
                <c:ptCount val="2"/>
                <c:pt idx="0">
                  <c:v>39.815396534682726</c:v>
                </c:pt>
                <c:pt idx="1">
                  <c:v>34.058228021258316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spPr>
    <a:solidFill>
      <a:sysClr val="window" lastClr="FFFFFF"/>
    </a:solidFill>
    <a:ln w="25400">
      <a:solidFill>
        <a:srgbClr val="EB641B"/>
      </a:solidFill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Sheet1!$C$11</c:f>
              <c:strCache>
                <c:ptCount val="1"/>
                <c:pt idx="0">
                  <c:v>Pravim putem</c:v>
                </c:pt>
              </c:strCache>
            </c:strRef>
          </c:tx>
          <c:dLbls>
            <c:dLbl>
              <c:idx val="0"/>
              <c:layout>
                <c:manualLayout>
                  <c:x val="-1.1122696036422889E-2"/>
                  <c:y val="-4.8888888888888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1710110136585904E-3"/>
                  <c:y val="-5.3333333333333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8.3420220273172484E-3"/>
                  <c:y val="-6.2222222222222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6.9516850227643321E-3"/>
                  <c:y val="-5.7777777777777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2513033040975851E-2"/>
                  <c:y val="-6.6666666666666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4.1710110136584811E-3"/>
                  <c:y val="-4.4444444444444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9.0456793988996746E-3"/>
                  <c:y val="4.27807486631016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2.170963055735925E-2"/>
                  <c:y val="-3.92156862745098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Sheet1!$B$12:$B$17</c:f>
              <c:strCache>
                <c:ptCount val="6"/>
                <c:pt idx="0">
                  <c:v>Oktobar, 2009</c:v>
                </c:pt>
                <c:pt idx="1">
                  <c:v>Novembar, 2010</c:v>
                </c:pt>
                <c:pt idx="2">
                  <c:v>Septembar, 2011</c:v>
                </c:pt>
                <c:pt idx="3">
                  <c:v>Septembar, 2012</c:v>
                </c:pt>
                <c:pt idx="4">
                  <c:v>Mart, 2013</c:v>
                </c:pt>
                <c:pt idx="5">
                  <c:v>Septembar, 2014</c:v>
                </c:pt>
              </c:strCache>
            </c:strRef>
          </c:cat>
          <c:val>
            <c:numRef>
              <c:f>Sheet1!$C$12:$C$17</c:f>
              <c:numCache>
                <c:formatCode>General</c:formatCode>
                <c:ptCount val="6"/>
                <c:pt idx="0">
                  <c:v>41.5</c:v>
                </c:pt>
                <c:pt idx="1">
                  <c:v>46.4</c:v>
                </c:pt>
                <c:pt idx="2" formatCode="0.0">
                  <c:v>45.241699196231735</c:v>
                </c:pt>
                <c:pt idx="3" formatCode="0.0">
                  <c:v>33.874203713803141</c:v>
                </c:pt>
                <c:pt idx="4" formatCode="0.0">
                  <c:v>36.801300218626494</c:v>
                </c:pt>
                <c:pt idx="5" formatCode="###0.0">
                  <c:v>35.096370049594213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Sheet1!$D$11</c:f>
              <c:strCache>
                <c:ptCount val="1"/>
                <c:pt idx="0">
                  <c:v>Pogrešnim putem</c:v>
                </c:pt>
              </c:strCache>
            </c:strRef>
          </c:tx>
          <c:dLbls>
            <c:dLbl>
              <c:idx val="0"/>
              <c:layout>
                <c:manualLayout>
                  <c:x val="-1.2513033040975749E-2"/>
                  <c:y val="-4.4444444444444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1122696036422889E-2"/>
                  <c:y val="-4.4444444444444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3635729077398689E-2"/>
                  <c:y val="-5.33333333333335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6.9516850227643321E-3"/>
                  <c:y val="4.8888888888888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5293707050081573E-2"/>
                  <c:y val="6.6666666666666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5.5613480182113602E-3"/>
                  <c:y val="4.00000000000000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1.085481527867958E-2"/>
                  <c:y val="-4.27807486631016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5.4274076393397881E-3"/>
                  <c:y val="5.34759358288770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Sheet1!$B$12:$B$17</c:f>
              <c:strCache>
                <c:ptCount val="6"/>
                <c:pt idx="0">
                  <c:v>Oktobar, 2009</c:v>
                </c:pt>
                <c:pt idx="1">
                  <c:v>Novembar, 2010</c:v>
                </c:pt>
                <c:pt idx="2">
                  <c:v>Septembar, 2011</c:v>
                </c:pt>
                <c:pt idx="3">
                  <c:v>Septembar, 2012</c:v>
                </c:pt>
                <c:pt idx="4">
                  <c:v>Mart, 2013</c:v>
                </c:pt>
                <c:pt idx="5">
                  <c:v>Septembar, 2014</c:v>
                </c:pt>
              </c:strCache>
            </c:strRef>
          </c:cat>
          <c:val>
            <c:numRef>
              <c:f>Sheet1!$D$12:$D$17</c:f>
              <c:numCache>
                <c:formatCode>General</c:formatCode>
                <c:ptCount val="6"/>
                <c:pt idx="0">
                  <c:v>24.5</c:v>
                </c:pt>
                <c:pt idx="1">
                  <c:v>21.5</c:v>
                </c:pt>
                <c:pt idx="2" formatCode="0.0">
                  <c:v>22.664353301310964</c:v>
                </c:pt>
                <c:pt idx="3" formatCode="0.0">
                  <c:v>32.544365145891078</c:v>
                </c:pt>
                <c:pt idx="4" formatCode="0.0">
                  <c:v>34.777219806622021</c:v>
                </c:pt>
                <c:pt idx="5" formatCode="###0.0">
                  <c:v>32.846624879756241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35927136"/>
        <c:axId val="235927696"/>
      </c:lineChart>
      <c:catAx>
        <c:axId val="235927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235927696"/>
        <c:crosses val="autoZero"/>
        <c:auto val="1"/>
        <c:lblAlgn val="ctr"/>
        <c:lblOffset val="100"/>
        <c:noMultiLvlLbl val="0"/>
      </c:catAx>
      <c:valAx>
        <c:axId val="2359276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235927136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400"/>
          </a:pPr>
          <a:endParaRPr lang="sr-Latn-RS"/>
        </a:p>
      </c:txPr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3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sr-Latn-R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Sheet2!$A$2:$A$16</c:f>
              <c:strCache>
                <c:ptCount val="15"/>
                <c:pt idx="0">
                  <c:v>Crnogorska Pravoslavna Crkva</c:v>
                </c:pt>
                <c:pt idx="1">
                  <c:v>Političke partije</c:v>
                </c:pt>
                <c:pt idx="2">
                  <c:v>NATO</c:v>
                </c:pt>
                <c:pt idx="3">
                  <c:v>Delegacija EU u CG</c:v>
                </c:pt>
                <c:pt idx="4">
                  <c:v>NVO</c:v>
                </c:pt>
                <c:pt idx="5">
                  <c:v>Skupština Crne Gore </c:v>
                </c:pt>
                <c:pt idx="6">
                  <c:v>Sudstvo</c:v>
                </c:pt>
                <c:pt idx="7">
                  <c:v>Vlada</c:v>
                </c:pt>
                <c:pt idx="8">
                  <c:v>EU</c:v>
                </c:pt>
                <c:pt idx="9">
                  <c:v>Policija</c:v>
                </c:pt>
                <c:pt idx="10">
                  <c:v>Predsjednik Crne Gore</c:v>
                </c:pt>
                <c:pt idx="11">
                  <c:v>Vojska Crne Gore </c:v>
                </c:pt>
                <c:pt idx="12">
                  <c:v>Srpska Pravoslavna Crkva</c:v>
                </c:pt>
                <c:pt idx="13">
                  <c:v>Sistem obrazovanja</c:v>
                </c:pt>
                <c:pt idx="14">
                  <c:v>Zdravstveni sistem</c:v>
                </c:pt>
              </c:strCache>
            </c:strRef>
          </c:cat>
          <c:val>
            <c:numRef>
              <c:f>Sheet2!$B$2:$B$16</c:f>
              <c:numCache>
                <c:formatCode>###0.0</c:formatCode>
                <c:ptCount val="15"/>
                <c:pt idx="0">
                  <c:v>23.205843935929988</c:v>
                </c:pt>
                <c:pt idx="1">
                  <c:v>26.162195800305241</c:v>
                </c:pt>
                <c:pt idx="2">
                  <c:v>34.937671376759987</c:v>
                </c:pt>
                <c:pt idx="3">
                  <c:v>38.270089822570682</c:v>
                </c:pt>
                <c:pt idx="4">
                  <c:v>39.806378837783235</c:v>
                </c:pt>
                <c:pt idx="5">
                  <c:v>40.21190200042286</c:v>
                </c:pt>
                <c:pt idx="6">
                  <c:v>42.783737664507768</c:v>
                </c:pt>
                <c:pt idx="7">
                  <c:v>44.344526671573114</c:v>
                </c:pt>
                <c:pt idx="8">
                  <c:v>48.838933580043985</c:v>
                </c:pt>
                <c:pt idx="9">
                  <c:v>49.380304367760147</c:v>
                </c:pt>
                <c:pt idx="10">
                  <c:v>50.217528900184533</c:v>
                </c:pt>
                <c:pt idx="11">
                  <c:v>50.915305450306569</c:v>
                </c:pt>
                <c:pt idx="12">
                  <c:v>55.568772043040831</c:v>
                </c:pt>
                <c:pt idx="13">
                  <c:v>58.675636402167882</c:v>
                </c:pt>
                <c:pt idx="14">
                  <c:v>60.254729664396891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35929936"/>
        <c:axId val="235930496"/>
      </c:barChart>
      <c:catAx>
        <c:axId val="23592993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235930496"/>
        <c:crosses val="autoZero"/>
        <c:auto val="1"/>
        <c:lblAlgn val="ctr"/>
        <c:lblOffset val="100"/>
        <c:noMultiLvlLbl val="0"/>
      </c:catAx>
      <c:valAx>
        <c:axId val="235930496"/>
        <c:scaling>
          <c:orientation val="minMax"/>
        </c:scaling>
        <c:delete val="1"/>
        <c:axPos val="b"/>
        <c:numFmt formatCode="###0.0" sourceLinked="1"/>
        <c:majorTickMark val="out"/>
        <c:minorTickMark val="none"/>
        <c:tickLblPos val="none"/>
        <c:crossAx val="235929936"/>
        <c:crosses val="autoZero"/>
        <c:crossBetween val="between"/>
      </c:valAx>
    </c:plotArea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3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sr-Latn-R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0"/>
                </a:pPr>
                <a:endParaRPr lang="sr-Latn-R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Sheet16!$D$5:$D$7</c:f>
              <c:strCache>
                <c:ptCount val="3"/>
                <c:pt idx="0">
                  <c:v>Da</c:v>
                </c:pt>
                <c:pt idx="1">
                  <c:v>Ne</c:v>
                </c:pt>
                <c:pt idx="2">
                  <c:v>Nemam odredjeno misljenje</c:v>
                </c:pt>
              </c:strCache>
            </c:strRef>
          </c:cat>
          <c:val>
            <c:numRef>
              <c:f>Sheet16!$E$5:$E$7</c:f>
              <c:numCache>
                <c:formatCode>###0.0</c:formatCode>
                <c:ptCount val="3"/>
                <c:pt idx="0">
                  <c:v>61.082294701825525</c:v>
                </c:pt>
                <c:pt idx="1">
                  <c:v>25.208062107235428</c:v>
                </c:pt>
                <c:pt idx="2">
                  <c:v>13.709643190939047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spPr>
    <a:solidFill>
      <a:schemeClr val="lt1"/>
    </a:solidFill>
    <a:ln w="25400" cap="flat" cmpd="sng" algn="ctr">
      <a:solidFill>
        <a:schemeClr val="accent3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sr-Latn-R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title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Sheet16!$N$5</c:f>
              <c:strCache>
                <c:ptCount val="1"/>
              </c:strCache>
            </c:strRef>
          </c:tx>
          <c:dLbls>
            <c:dLbl>
              <c:idx val="0"/>
              <c:layout>
                <c:manualLayout>
                  <c:x val="-2.0959290608625631E-2"/>
                  <c:y val="-4.5197740112994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5796049979846837E-2"/>
                  <c:y val="-4.14312617702448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1.6122531237404342E-2"/>
                  <c:y val="-4.89642184557440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2.4183796856106408E-2"/>
                  <c:y val="-3.01318267419962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2.0959290608625631E-2"/>
                  <c:y val="-3.76647834274952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2"/>
                    </a:solidFill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Sheet16!$O$4:$X$4</c:f>
              <c:strCache>
                <c:ptCount val="10"/>
                <c:pt idx="0">
                  <c:v>Okt ’07.</c:v>
                </c:pt>
                <c:pt idx="1">
                  <c:v>Feb ’08.</c:v>
                </c:pt>
                <c:pt idx="2">
                  <c:v>Okt ’09.</c:v>
                </c:pt>
                <c:pt idx="3">
                  <c:v>Okt ’010.</c:v>
                </c:pt>
                <c:pt idx="4">
                  <c:v>Sep'11</c:v>
                </c:pt>
                <c:pt idx="5">
                  <c:v>Dec'11</c:v>
                </c:pt>
                <c:pt idx="6">
                  <c:v>Jul'12</c:v>
                </c:pt>
                <c:pt idx="7">
                  <c:v>Sept'12</c:v>
                </c:pt>
                <c:pt idx="8">
                  <c:v>Mart '13</c:v>
                </c:pt>
                <c:pt idx="9">
                  <c:v>Sep'14</c:v>
                </c:pt>
              </c:strCache>
            </c:strRef>
          </c:cat>
          <c:val>
            <c:numRef>
              <c:f>Sheet16!$O$5:$X$5</c:f>
              <c:numCache>
                <c:formatCode>General</c:formatCode>
                <c:ptCount val="10"/>
                <c:pt idx="0">
                  <c:v>72.400000000000006</c:v>
                </c:pt>
                <c:pt idx="1">
                  <c:v>72.8</c:v>
                </c:pt>
                <c:pt idx="2">
                  <c:v>76.099999999999994</c:v>
                </c:pt>
                <c:pt idx="3">
                  <c:v>70.400000000000006</c:v>
                </c:pt>
                <c:pt idx="4">
                  <c:v>62.3</c:v>
                </c:pt>
                <c:pt idx="5">
                  <c:v>70.400000000000006</c:v>
                </c:pt>
                <c:pt idx="6">
                  <c:v>65.5</c:v>
                </c:pt>
                <c:pt idx="7" formatCode="0.0">
                  <c:v>59.926186310317782</c:v>
                </c:pt>
                <c:pt idx="8" formatCode="0.0">
                  <c:v>60.869125108486863</c:v>
                </c:pt>
                <c:pt idx="9">
                  <c:v>61.1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81089600"/>
        <c:axId val="281090160"/>
      </c:lineChart>
      <c:catAx>
        <c:axId val="2810896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>
                <a:solidFill>
                  <a:schemeClr val="bg2"/>
                </a:solidFill>
              </a:defRPr>
            </a:pPr>
            <a:endParaRPr lang="sr-Latn-RS"/>
          </a:p>
        </c:txPr>
        <c:crossAx val="281090160"/>
        <c:crosses val="autoZero"/>
        <c:auto val="1"/>
        <c:lblAlgn val="ctr"/>
        <c:lblOffset val="100"/>
        <c:noMultiLvlLbl val="0"/>
      </c:catAx>
      <c:valAx>
        <c:axId val="281090160"/>
        <c:scaling>
          <c:orientation val="minMax"/>
          <c:min val="50"/>
        </c:scaling>
        <c:delete val="1"/>
        <c:axPos val="l"/>
        <c:numFmt formatCode="General" sourceLinked="1"/>
        <c:majorTickMark val="none"/>
        <c:minorTickMark val="none"/>
        <c:tickLblPos val="none"/>
        <c:crossAx val="28108960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sr-Latn-R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Sheet17!$C$4:$C$6</c:f>
              <c:strCache>
                <c:ptCount val="3"/>
                <c:pt idx="0">
                  <c:v>Da</c:v>
                </c:pt>
                <c:pt idx="1">
                  <c:v>Ne</c:v>
                </c:pt>
                <c:pt idx="2">
                  <c:v>nema stav</c:v>
                </c:pt>
              </c:strCache>
            </c:strRef>
          </c:cat>
          <c:val>
            <c:numRef>
              <c:f>Sheet17!$D$4:$D$6</c:f>
              <c:numCache>
                <c:formatCode>###0.0</c:formatCode>
                <c:ptCount val="3"/>
                <c:pt idx="0">
                  <c:v>35.409094534283604</c:v>
                </c:pt>
                <c:pt idx="1">
                  <c:v>44.527507504798145</c:v>
                </c:pt>
                <c:pt idx="2">
                  <c:v>20.063397960918142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zero"/>
    <c:showDLblsOverMax val="0"/>
  </c:chart>
  <c:spPr>
    <a:solidFill>
      <a:schemeClr val="lt1"/>
    </a:solidFill>
    <a:ln w="25400" cap="flat" cmpd="sng" algn="ctr">
      <a:solidFill>
        <a:schemeClr val="accent3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sr-Latn-R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Sheet17!$O$5</c:f>
              <c:strCache>
                <c:ptCount val="1"/>
                <c:pt idx="0">
                  <c:v>DA</c:v>
                </c:pt>
              </c:strCache>
            </c:strRef>
          </c:tx>
          <c:dLbls>
            <c:dLbl>
              <c:idx val="0"/>
              <c:layout>
                <c:manualLayout>
                  <c:x val="-2.1140050336623792E-2"/>
                  <c:y val="-3.72758341737894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8120043145677545E-2"/>
                  <c:y val="-2.8673718595222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4160057527570052E-2"/>
                  <c:y val="3.4408462314267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4730082695881945E-2"/>
                  <c:y val="-3.4408462314267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1710075504935695E-2"/>
                  <c:y val="3.44084623142670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2.8690068313989434E-2"/>
                  <c:y val="4.30105778928340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2"/>
                    </a:solidFill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Sheet17!$P$4:$X$4</c:f>
              <c:strCache>
                <c:ptCount val="9"/>
                <c:pt idx="0">
                  <c:v>Nov ’08.</c:v>
                </c:pt>
                <c:pt idx="1">
                  <c:v>Oct ’ 09.</c:v>
                </c:pt>
                <c:pt idx="2">
                  <c:v>Okt' 010</c:v>
                </c:pt>
                <c:pt idx="3">
                  <c:v>Sep'11</c:v>
                </c:pt>
                <c:pt idx="4">
                  <c:v>Dec'11</c:v>
                </c:pt>
                <c:pt idx="5">
                  <c:v>Jul'12</c:v>
                </c:pt>
                <c:pt idx="6">
                  <c:v>Sept'12</c:v>
                </c:pt>
                <c:pt idx="7">
                  <c:v>Mart'13</c:v>
                </c:pt>
                <c:pt idx="8">
                  <c:v>Sept '14</c:v>
                </c:pt>
              </c:strCache>
            </c:strRef>
          </c:cat>
          <c:val>
            <c:numRef>
              <c:f>Sheet17!$P$5:$X$5</c:f>
              <c:numCache>
                <c:formatCode>General</c:formatCode>
                <c:ptCount val="9"/>
                <c:pt idx="0">
                  <c:v>26.9</c:v>
                </c:pt>
                <c:pt idx="1">
                  <c:v>31.2</c:v>
                </c:pt>
                <c:pt idx="2">
                  <c:v>32.6</c:v>
                </c:pt>
                <c:pt idx="3" formatCode="0.0">
                  <c:v>30.937230663910491</c:v>
                </c:pt>
                <c:pt idx="4" formatCode="####.0">
                  <c:v>38.286615623579642</c:v>
                </c:pt>
                <c:pt idx="5">
                  <c:v>37.300000000000004</c:v>
                </c:pt>
                <c:pt idx="6" formatCode="0.0">
                  <c:v>36.798405841983559</c:v>
                </c:pt>
                <c:pt idx="7" formatCode="0.0">
                  <c:v>30.971637230553004</c:v>
                </c:pt>
                <c:pt idx="8" formatCode="###0.0">
                  <c:v>35.409094534283604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Sheet17!$O$6</c:f>
              <c:strCache>
                <c:ptCount val="1"/>
                <c:pt idx="0">
                  <c:v>NE</c:v>
                </c:pt>
              </c:strCache>
            </c:strRef>
          </c:tx>
          <c:dLbls>
            <c:dLbl>
              <c:idx val="0"/>
              <c:layout>
                <c:manualLayout>
                  <c:x val="-3.0200071909462556E-2"/>
                  <c:y val="-2.5806346735700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8120043145677545E-2"/>
                  <c:y val="-3.4408462314267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1710075504935695E-2"/>
                  <c:y val="-2.8673718595222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1140050336623847E-2"/>
                  <c:y val="-2.8673718595222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5670061123043212E-2"/>
                  <c:y val="4.58779497523561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7.5500179773656407E-3"/>
                  <c:y val="-2.29389748761780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2.8690068313989434E-2"/>
                  <c:y val="-2.8673718595222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2.5670180020964158E-2"/>
                  <c:y val="-3.72758341737894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2"/>
                    </a:solidFill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Sheet17!$P$4:$X$4</c:f>
              <c:strCache>
                <c:ptCount val="9"/>
                <c:pt idx="0">
                  <c:v>Nov ’08.</c:v>
                </c:pt>
                <c:pt idx="1">
                  <c:v>Oct ’ 09.</c:v>
                </c:pt>
                <c:pt idx="2">
                  <c:v>Okt' 010</c:v>
                </c:pt>
                <c:pt idx="3">
                  <c:v>Sep'11</c:v>
                </c:pt>
                <c:pt idx="4">
                  <c:v>Dec'11</c:v>
                </c:pt>
                <c:pt idx="5">
                  <c:v>Jul'12</c:v>
                </c:pt>
                <c:pt idx="6">
                  <c:v>Sept'12</c:v>
                </c:pt>
                <c:pt idx="7">
                  <c:v>Mart'13</c:v>
                </c:pt>
                <c:pt idx="8">
                  <c:v>Sept '14</c:v>
                </c:pt>
              </c:strCache>
            </c:strRef>
          </c:cat>
          <c:val>
            <c:numRef>
              <c:f>Sheet17!$P$6:$X$6</c:f>
              <c:numCache>
                <c:formatCode>General</c:formatCode>
                <c:ptCount val="9"/>
                <c:pt idx="0">
                  <c:v>46.9</c:v>
                </c:pt>
                <c:pt idx="1">
                  <c:v>44</c:v>
                </c:pt>
                <c:pt idx="2">
                  <c:v>39.700000000000003</c:v>
                </c:pt>
                <c:pt idx="3" formatCode="0.0">
                  <c:v>39.547991912102923</c:v>
                </c:pt>
                <c:pt idx="4" formatCode="####.0">
                  <c:v>36.100714042185075</c:v>
                </c:pt>
                <c:pt idx="5">
                  <c:v>42.4</c:v>
                </c:pt>
                <c:pt idx="6" formatCode="0.0">
                  <c:v>38.364805667212408</c:v>
                </c:pt>
                <c:pt idx="7" formatCode="0.0">
                  <c:v>52.050927055176487</c:v>
                </c:pt>
                <c:pt idx="8" formatCode="###0.0">
                  <c:v>44.527507504798145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81094640"/>
        <c:axId val="281095200"/>
      </c:lineChart>
      <c:catAx>
        <c:axId val="2810946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>
                <a:solidFill>
                  <a:schemeClr val="bg2"/>
                </a:solidFill>
              </a:defRPr>
            </a:pPr>
            <a:endParaRPr lang="sr-Latn-RS"/>
          </a:p>
        </c:txPr>
        <c:crossAx val="281095200"/>
        <c:crosses val="autoZero"/>
        <c:auto val="1"/>
        <c:lblAlgn val="ctr"/>
        <c:lblOffset val="100"/>
        <c:noMultiLvlLbl val="0"/>
      </c:catAx>
      <c:valAx>
        <c:axId val="28109520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281094640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200">
              <a:solidFill>
                <a:schemeClr val="bg2"/>
              </a:solidFill>
            </a:defRPr>
          </a:pPr>
          <a:endParaRPr lang="sr-Latn-R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8345656629822974"/>
          <c:y val="2.6763892845572752E-2"/>
          <c:w val="0.69808906461172504"/>
          <c:h val="0.94647221430885464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4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6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7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8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9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1"/>
            <c:invertIfNegative val="0"/>
            <c:bubble3D val="0"/>
            <c:spPr>
              <a:solidFill>
                <a:srgbClr val="7030A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7030A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7030A0"/>
              </a:solidFill>
            </c:spPr>
          </c:dPt>
          <c:dLbls>
            <c:dLbl>
              <c:idx val="17"/>
              <c:layout>
                <c:manualLayout>
                  <c:x val="0"/>
                  <c:y val="-6.08749244930618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2"/>
                    </a:solidFill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Sheet36!$A$3:$A$20</c:f>
              <c:strCache>
                <c:ptCount val="18"/>
                <c:pt idx="0">
                  <c:v>Muškarci</c:v>
                </c:pt>
                <c:pt idx="1">
                  <c:v>Žene</c:v>
                </c:pt>
                <c:pt idx="2">
                  <c:v>Osnovnu školu ili manje</c:v>
                </c:pt>
                <c:pt idx="3">
                  <c:v>Srednju stručnu spremu - III stepen</c:v>
                </c:pt>
                <c:pt idx="4">
                  <c:v>Srednju stručnu spremu - IV stepen</c:v>
                </c:pt>
                <c:pt idx="5">
                  <c:v>Višu skolu</c:v>
                </c:pt>
                <c:pt idx="6">
                  <c:v>Visoku skolu</c:v>
                </c:pt>
                <c:pt idx="7">
                  <c:v>Javnom sektoru</c:v>
                </c:pt>
                <c:pt idx="8">
                  <c:v>Privatnom sektoru</c:v>
                </c:pt>
                <c:pt idx="9">
                  <c:v>Samozaposljen</c:v>
                </c:pt>
                <c:pt idx="10">
                  <c:v>Nezapošljen</c:v>
                </c:pt>
                <c:pt idx="11">
                  <c:v>Godine: 18-34</c:v>
                </c:pt>
                <c:pt idx="12">
                  <c:v>Godine: 35-54</c:v>
                </c:pt>
                <c:pt idx="13">
                  <c:v>Godine: 55+</c:v>
                </c:pt>
                <c:pt idx="14">
                  <c:v>Crnogorac</c:v>
                </c:pt>
                <c:pt idx="15">
                  <c:v>Srbin</c:v>
                </c:pt>
                <c:pt idx="16">
                  <c:v>Bošnjak/Musliman</c:v>
                </c:pt>
                <c:pt idx="17">
                  <c:v>Albanac</c:v>
                </c:pt>
              </c:strCache>
            </c:strRef>
          </c:cat>
          <c:val>
            <c:numRef>
              <c:f>Sheet36!$B$3:$B$20</c:f>
              <c:numCache>
                <c:formatCode>###0.0%</c:formatCode>
                <c:ptCount val="18"/>
                <c:pt idx="0">
                  <c:v>0.36400000000000032</c:v>
                </c:pt>
                <c:pt idx="1">
                  <c:v>0.31488549618320716</c:v>
                </c:pt>
                <c:pt idx="2">
                  <c:v>0.40350877192982609</c:v>
                </c:pt>
                <c:pt idx="3">
                  <c:v>0.30454545454545456</c:v>
                </c:pt>
                <c:pt idx="4">
                  <c:v>0.33167082294264499</c:v>
                </c:pt>
                <c:pt idx="5">
                  <c:v>0.33333333333333331</c:v>
                </c:pt>
                <c:pt idx="6">
                  <c:v>0.36477987421383706</c:v>
                </c:pt>
                <c:pt idx="7">
                  <c:v>0.45454545454545453</c:v>
                </c:pt>
                <c:pt idx="8">
                  <c:v>0.32911392405063344</c:v>
                </c:pt>
                <c:pt idx="9">
                  <c:v>0.38297872340425693</c:v>
                </c:pt>
                <c:pt idx="10">
                  <c:v>0.28400000000000031</c:v>
                </c:pt>
                <c:pt idx="11">
                  <c:v>0.30407523510971846</c:v>
                </c:pt>
                <c:pt idx="12">
                  <c:v>0.35989010989011039</c:v>
                </c:pt>
                <c:pt idx="13">
                  <c:v>0.34911242603550297</c:v>
                </c:pt>
                <c:pt idx="14">
                  <c:v>0.39793814432989794</c:v>
                </c:pt>
                <c:pt idx="15">
                  <c:v>9.3457943925234016E-2</c:v>
                </c:pt>
                <c:pt idx="16">
                  <c:v>0.53846153846153844</c:v>
                </c:pt>
                <c:pt idx="17">
                  <c:v>0.75925925925925963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81821584"/>
        <c:axId val="281822144"/>
      </c:barChart>
      <c:catAx>
        <c:axId val="28182158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50">
                <a:solidFill>
                  <a:schemeClr val="bg2"/>
                </a:solidFill>
              </a:defRPr>
            </a:pPr>
            <a:endParaRPr lang="sr-Latn-RS"/>
          </a:p>
        </c:txPr>
        <c:crossAx val="281822144"/>
        <c:crosses val="autoZero"/>
        <c:auto val="1"/>
        <c:lblAlgn val="ctr"/>
        <c:lblOffset val="100"/>
        <c:noMultiLvlLbl val="0"/>
      </c:catAx>
      <c:valAx>
        <c:axId val="281822144"/>
        <c:scaling>
          <c:orientation val="minMax"/>
        </c:scaling>
        <c:delete val="1"/>
        <c:axPos val="t"/>
        <c:numFmt formatCode="###0.0%" sourceLinked="1"/>
        <c:majorTickMark val="out"/>
        <c:minorTickMark val="none"/>
        <c:tickLblPos val="none"/>
        <c:crossAx val="281821584"/>
        <c:crosses val="max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Sheet2!$B$3</c:f>
              <c:strCache>
                <c:ptCount val="1"/>
                <c:pt idx="0">
                  <c:v>Da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Sheet2!$A$4:$A$8</c:f>
              <c:strCache>
                <c:ptCount val="5"/>
                <c:pt idx="0">
                  <c:v>Osnovnu skolu ili manje</c:v>
                </c:pt>
                <c:pt idx="1">
                  <c:v>Srednju strucnu spremu / 3 stepen</c:v>
                </c:pt>
                <c:pt idx="2">
                  <c:v>Cetvorogodisnju srednju skolu</c:v>
                </c:pt>
                <c:pt idx="3">
                  <c:v>Visu skolu</c:v>
                </c:pt>
                <c:pt idx="4">
                  <c:v>Visoku skolu</c:v>
                </c:pt>
              </c:strCache>
            </c:strRef>
          </c:cat>
          <c:val>
            <c:numRef>
              <c:f>Sheet2!$B$4:$B$8</c:f>
              <c:numCache>
                <c:formatCode>###0.0%</c:formatCode>
                <c:ptCount val="5"/>
                <c:pt idx="0">
                  <c:v>0.40350877192982576</c:v>
                </c:pt>
                <c:pt idx="1">
                  <c:v>0.30454545454545456</c:v>
                </c:pt>
                <c:pt idx="2">
                  <c:v>0.33167082294264466</c:v>
                </c:pt>
                <c:pt idx="3">
                  <c:v>0.33333333333333331</c:v>
                </c:pt>
                <c:pt idx="4">
                  <c:v>0.36477987421383695</c:v>
                </c:pt>
              </c:numCache>
            </c:numRef>
          </c:val>
        </c:ser>
        <c:ser>
          <c:idx val="1"/>
          <c:order val="1"/>
          <c:tx>
            <c:strRef>
              <c:f>Sheet2!$C$3</c:f>
              <c:strCache>
                <c:ptCount val="1"/>
                <c:pt idx="0">
                  <c:v>Ne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Sheet2!$A$4:$A$8</c:f>
              <c:strCache>
                <c:ptCount val="5"/>
                <c:pt idx="0">
                  <c:v>Osnovnu skolu ili manje</c:v>
                </c:pt>
                <c:pt idx="1">
                  <c:v>Srednju strucnu spremu / 3 stepen</c:v>
                </c:pt>
                <c:pt idx="2">
                  <c:v>Cetvorogodisnju srednju skolu</c:v>
                </c:pt>
                <c:pt idx="3">
                  <c:v>Visu skolu</c:v>
                </c:pt>
                <c:pt idx="4">
                  <c:v>Visoku skolu</c:v>
                </c:pt>
              </c:strCache>
            </c:strRef>
          </c:cat>
          <c:val>
            <c:numRef>
              <c:f>Sheet2!$C$4:$C$8</c:f>
              <c:numCache>
                <c:formatCode>###0.0%</c:formatCode>
                <c:ptCount val="5"/>
                <c:pt idx="0">
                  <c:v>0.41228070175438658</c:v>
                </c:pt>
                <c:pt idx="1">
                  <c:v>0.44545454545454582</c:v>
                </c:pt>
                <c:pt idx="2">
                  <c:v>0.47630922693266892</c:v>
                </c:pt>
                <c:pt idx="3">
                  <c:v>0.55855855855855863</c:v>
                </c:pt>
                <c:pt idx="4">
                  <c:v>0.44025157232704432</c:v>
                </c:pt>
              </c:numCache>
            </c:numRef>
          </c:val>
        </c:ser>
        <c:ser>
          <c:idx val="2"/>
          <c:order val="2"/>
          <c:tx>
            <c:strRef>
              <c:f>Sheet2!$D$3</c:f>
              <c:strCache>
                <c:ptCount val="1"/>
                <c:pt idx="0">
                  <c:v>Nemam odredjeno misljenje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Sheet2!$A$4:$A$8</c:f>
              <c:strCache>
                <c:ptCount val="5"/>
                <c:pt idx="0">
                  <c:v>Osnovnu skolu ili manje</c:v>
                </c:pt>
                <c:pt idx="1">
                  <c:v>Srednju strucnu spremu / 3 stepen</c:v>
                </c:pt>
                <c:pt idx="2">
                  <c:v>Cetvorogodisnju srednju skolu</c:v>
                </c:pt>
                <c:pt idx="3">
                  <c:v>Visu skolu</c:v>
                </c:pt>
                <c:pt idx="4">
                  <c:v>Visoku skolu</c:v>
                </c:pt>
              </c:strCache>
            </c:strRef>
          </c:cat>
          <c:val>
            <c:numRef>
              <c:f>Sheet2!$D$4:$D$8</c:f>
              <c:numCache>
                <c:formatCode>###0.0%</c:formatCode>
                <c:ptCount val="5"/>
                <c:pt idx="0">
                  <c:v>0.18421052631578938</c:v>
                </c:pt>
                <c:pt idx="1">
                  <c:v>0.25</c:v>
                </c:pt>
                <c:pt idx="2">
                  <c:v>0.19201995012468828</c:v>
                </c:pt>
                <c:pt idx="3">
                  <c:v>0.1081081081081081</c:v>
                </c:pt>
                <c:pt idx="4">
                  <c:v>0.19496855345911951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81825504"/>
        <c:axId val="281826064"/>
      </c:barChart>
      <c:catAx>
        <c:axId val="2818255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81826064"/>
        <c:crosses val="autoZero"/>
        <c:auto val="1"/>
        <c:lblAlgn val="ctr"/>
        <c:lblOffset val="100"/>
        <c:noMultiLvlLbl val="0"/>
      </c:catAx>
      <c:valAx>
        <c:axId val="281826064"/>
        <c:scaling>
          <c:orientation val="minMax"/>
        </c:scaling>
        <c:delete val="1"/>
        <c:axPos val="l"/>
        <c:numFmt formatCode="###0.0%" sourceLinked="1"/>
        <c:majorTickMark val="out"/>
        <c:minorTickMark val="none"/>
        <c:tickLblPos val="none"/>
        <c:crossAx val="281825504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400"/>
          </a:pPr>
          <a:endParaRPr lang="sr-Latn-RS"/>
        </a:p>
      </c:txPr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3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sr-Latn-R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54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 i="0">
                <a:latin typeface="Arial" charset="0"/>
              </a:defRPr>
            </a:lvl1pPr>
          </a:lstStyle>
          <a:p>
            <a:pPr>
              <a:defRPr/>
            </a:pPr>
            <a:fld id="{875AF815-E6C2-4B61-A2A0-E7CBF63EEF05}" type="datetime1">
              <a:rPr lang="en-GB"/>
              <a:pPr>
                <a:defRPr/>
              </a:pPr>
              <a:t>07/10/2014</a:t>
            </a:fld>
            <a:endParaRPr lang="en-GB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05600"/>
            <a:ext cx="44354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 i="0">
                <a:latin typeface="Arial" charset="0"/>
              </a:defRPr>
            </a:lvl1pPr>
          </a:lstStyle>
          <a:p>
            <a:pPr>
              <a:defRPr/>
            </a:pPr>
            <a:r>
              <a:rPr lang="en-GB"/>
              <a:t>CEDEM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05600"/>
            <a:ext cx="44354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 i="0">
                <a:latin typeface="Arial" charset="0"/>
              </a:defRPr>
            </a:lvl1pPr>
          </a:lstStyle>
          <a:p>
            <a:pPr>
              <a:defRPr/>
            </a:pPr>
            <a:fld id="{45380E45-7CBB-4BAF-926C-3A2B6B6D1F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533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9138" y="0"/>
            <a:ext cx="44354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 i="0">
                <a:latin typeface="Arial" charset="0"/>
              </a:defRPr>
            </a:lvl1pPr>
          </a:lstStyle>
          <a:p>
            <a:pPr>
              <a:defRPr/>
            </a:pPr>
            <a:fld id="{ADE8029F-63C7-4FFB-9DC9-CC7EDBDB8062}" type="datetime1">
              <a:rPr lang="en-GB"/>
              <a:pPr>
                <a:defRPr/>
              </a:pPr>
              <a:t>07/10/2014</a:t>
            </a:fld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28988" y="552450"/>
            <a:ext cx="3575050" cy="2681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5250" y="3392488"/>
            <a:ext cx="7504113" cy="315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05600"/>
            <a:ext cx="44354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 i="0">
                <a:latin typeface="Arial" charset="0"/>
              </a:defRPr>
            </a:lvl1pPr>
          </a:lstStyle>
          <a:p>
            <a:pPr>
              <a:defRPr/>
            </a:pPr>
            <a:r>
              <a:rPr lang="en-GB"/>
              <a:t>CEDEM</a:t>
            </a:r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9138" y="6705600"/>
            <a:ext cx="44354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 i="0">
                <a:latin typeface="Arial" charset="0"/>
              </a:defRPr>
            </a:lvl1pPr>
          </a:lstStyle>
          <a:p>
            <a:pPr>
              <a:defRPr/>
            </a:pPr>
            <a:fld id="{0861CB03-909D-499C-B3BF-D92C805851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010725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C7C95AF-6E68-4697-8A02-15E1F3470152}" type="datetime1">
              <a:rPr lang="en-GB" smtClean="0"/>
              <a:pPr/>
              <a:t>07/10/2014</a:t>
            </a:fld>
            <a:endParaRPr lang="en-GB" smtClean="0"/>
          </a:p>
        </p:txBody>
      </p:sp>
      <p:sp>
        <p:nvSpPr>
          <p:cNvPr id="2048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GB" smtClean="0"/>
              <a:t>CEDEM</a:t>
            </a: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3091337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4BCDA96-FF90-49DE-92A8-76617323BF5C}" type="datetime1">
              <a:rPr lang="en-GB" smtClean="0"/>
              <a:pPr/>
              <a:t>07/10/2014</a:t>
            </a:fld>
            <a:endParaRPr lang="en-GB" smtClean="0"/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GB" smtClean="0"/>
              <a:t>CEDEM</a:t>
            </a:r>
          </a:p>
        </p:txBody>
      </p:sp>
      <p:sp>
        <p:nvSpPr>
          <p:cNvPr id="215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838680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C2C10BB-13BA-4591-ADCA-418B71396071}" type="datetime1">
              <a:rPr lang="en-GB" smtClean="0"/>
              <a:pPr/>
              <a:t>07/10/2014</a:t>
            </a:fld>
            <a:endParaRPr lang="en-GB" smtClean="0"/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GB" smtClean="0"/>
              <a:t>CEDEM</a:t>
            </a:r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3973821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906DB8AB-3BF5-42A7-8A13-7C6F0D94FA8D}" type="datetime1">
              <a:rPr lang="en-GB" smtClean="0"/>
              <a:pPr/>
              <a:t>07/10/2014</a:t>
            </a:fld>
            <a:endParaRPr lang="en-GB" smtClean="0"/>
          </a:p>
        </p:txBody>
      </p:sp>
      <p:sp>
        <p:nvSpPr>
          <p:cNvPr id="2355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GB" smtClean="0"/>
              <a:t>CEDEM</a:t>
            </a:r>
          </a:p>
        </p:txBody>
      </p:sp>
      <p:sp>
        <p:nvSpPr>
          <p:cNvPr id="235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4183741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BD56A2E-0924-4E53-BBDB-2F287E03D51B}" type="datetime1">
              <a:rPr lang="en-GB" smtClean="0"/>
              <a:pPr/>
              <a:t>07/10/2014</a:t>
            </a:fld>
            <a:endParaRPr lang="en-GB" smtClean="0"/>
          </a:p>
        </p:txBody>
      </p:sp>
      <p:sp>
        <p:nvSpPr>
          <p:cNvPr id="2457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GB" smtClean="0"/>
              <a:t>CEDEM</a:t>
            </a:r>
          </a:p>
        </p:txBody>
      </p:sp>
      <p:sp>
        <p:nvSpPr>
          <p:cNvPr id="245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2543710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4598E83-1384-4F5A-BDFE-7C5D963332E4}" type="datetime1">
              <a:rPr lang="en-GB" smtClean="0"/>
              <a:pPr/>
              <a:t>07/10/2014</a:t>
            </a:fld>
            <a:endParaRPr lang="en-GB" smtClean="0"/>
          </a:p>
        </p:txBody>
      </p:sp>
      <p:sp>
        <p:nvSpPr>
          <p:cNvPr id="2560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GB" smtClean="0"/>
              <a:t>CEDEM</a:t>
            </a:r>
          </a:p>
        </p:txBody>
      </p:sp>
      <p:sp>
        <p:nvSpPr>
          <p:cNvPr id="256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5185384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8C863E7F-6787-4ECF-B983-460485E0DA4A}" type="datetime1">
              <a:rPr lang="en-GB" smtClean="0"/>
              <a:pPr/>
              <a:t>07/10/2014</a:t>
            </a:fld>
            <a:endParaRPr lang="en-GB" smtClean="0"/>
          </a:p>
        </p:txBody>
      </p:sp>
      <p:sp>
        <p:nvSpPr>
          <p:cNvPr id="2662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GB" smtClean="0"/>
              <a:t>CEDEM</a:t>
            </a:r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005961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E1245-533B-4A0F-B20B-274CC5C544B0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CEDEM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B435E-2474-4DC2-85AC-6EBC43A90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689CE-C1BB-4F33-9155-593F7FE82450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CEDEM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FEAD9-292F-4053-9CB1-37AA4FF279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EA0A6-B561-4D88-B8FA-53CD3BA5F03B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CEDEM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C9780-58B4-4E5C-A774-F664855ADF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EB29-5EF3-4EAC-A681-86D7738969FB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CEDEM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43E50-9226-4D72-8130-B4BC82058F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D0897-3AD9-47ED-8AAF-C53B5970FAE1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CEDEM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127AF-B1B7-4F9A-8F80-1A501AC1FF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CF722-68A1-44A9-A259-C74AF1F0BEC0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CEDEM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32A65-C6C4-4D9C-A60C-4D048764C4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C6FDE-0669-457C-BD54-2CF753F502BA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CEDEM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6EEB9-DBB5-4625-9B66-879C75DBB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7D4EC-509D-45B4-A29D-21024C6EE11D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CEDEM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50F50-92F9-47A0-A23B-15F7674D3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4A748-FE47-4C7A-BF0B-83B4ED578682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CEDEM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FFD8A-1085-4ACD-B865-48487B8F40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D836D-1427-4D7C-8A31-054ACEC73D59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CEDEM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E5B01-75B0-4A13-AC33-998F330D7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B8B10-06B7-4887-9040-DE20363F2570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CEDEM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A8E30-4551-4CAC-BDFE-6B59FC66ED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D8978-48F1-418F-94FD-BE7BE24E354B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CEDEM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89A4F-8F3F-42BD-9B6B-0CB718309D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i="0">
                <a:latin typeface="+mn-lt"/>
              </a:defRPr>
            </a:lvl1pPr>
          </a:lstStyle>
          <a:p>
            <a:pPr>
              <a:defRPr/>
            </a:pPr>
            <a:fld id="{4210F8BF-0010-41FE-BE53-67255E7BDF50}" type="datetime1">
              <a:rPr lang="en-US"/>
              <a:pPr>
                <a:defRPr/>
              </a:pPr>
              <a:t>10/7/2014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i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CEDEM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i="0">
                <a:latin typeface="+mn-lt"/>
              </a:defRPr>
            </a:lvl1pPr>
          </a:lstStyle>
          <a:p>
            <a:pPr>
              <a:defRPr/>
            </a:pPr>
            <a:fld id="{AA4FCDA8-257E-4C41-B95B-3059BD37FD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ECE489-957B-45A9-A946-610F23AB3937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461826" name="Rectangle 2"/>
          <p:cNvSpPr>
            <a:spLocks noChangeArrowheads="1"/>
          </p:cNvSpPr>
          <p:nvPr/>
        </p:nvSpPr>
        <p:spPr bwMode="auto">
          <a:xfrm>
            <a:off x="228600" y="1066800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/>
            <a:endParaRPr lang="en-GB" sz="6600" b="1" i="0">
              <a:solidFill>
                <a:srgbClr val="FFFF00"/>
              </a:solidFill>
            </a:endParaRPr>
          </a:p>
        </p:txBody>
      </p:sp>
      <p:sp>
        <p:nvSpPr>
          <p:cNvPr id="461828" name="Rectangle 4"/>
          <p:cNvSpPr>
            <a:spLocks noChangeArrowheads="1"/>
          </p:cNvSpPr>
          <p:nvPr/>
        </p:nvSpPr>
        <p:spPr bwMode="auto">
          <a:xfrm>
            <a:off x="900113" y="2132856"/>
            <a:ext cx="7991475" cy="3239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</a:pPr>
            <a:r>
              <a:rPr lang="en-US" sz="3600" b="1" i="0" dirty="0">
                <a:solidFill>
                  <a:srgbClr val="231F20"/>
                </a:solidFill>
              </a:rPr>
              <a:t>STAVOVI </a:t>
            </a:r>
            <a:r>
              <a:rPr lang="sr-Latn-CS" sz="3600" b="1" i="0" dirty="0">
                <a:solidFill>
                  <a:srgbClr val="231F20"/>
                </a:solidFill>
              </a:rPr>
              <a:t>JAVNO</a:t>
            </a:r>
            <a:r>
              <a:rPr lang="en-US" sz="3600" b="1" i="0" dirty="0">
                <a:solidFill>
                  <a:srgbClr val="231F20"/>
                </a:solidFill>
              </a:rPr>
              <a:t>G</a:t>
            </a:r>
            <a:r>
              <a:rPr lang="sr-Latn-CS" sz="3600" b="1" i="0" dirty="0">
                <a:solidFill>
                  <a:srgbClr val="231F20"/>
                </a:solidFill>
              </a:rPr>
              <a:t> MNJENJ</a:t>
            </a:r>
            <a:r>
              <a:rPr lang="en-US" sz="3600" b="1" i="0" dirty="0">
                <a:solidFill>
                  <a:srgbClr val="231F20"/>
                </a:solidFill>
              </a:rPr>
              <a:t>A</a:t>
            </a:r>
            <a:endParaRPr lang="sr-Latn-CS" sz="3600" b="1" i="0" dirty="0">
              <a:solidFill>
                <a:srgbClr val="231F20"/>
              </a:solidFill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sr-Latn-CS" sz="3600" b="1" i="0" dirty="0">
                <a:solidFill>
                  <a:srgbClr val="231F20"/>
                </a:solidFill>
              </a:rPr>
              <a:t>CRNE GORE</a:t>
            </a:r>
            <a:r>
              <a:rPr lang="en-US" sz="3600" b="1" i="0" dirty="0">
                <a:solidFill>
                  <a:srgbClr val="231F20"/>
                </a:solidFill>
              </a:rPr>
              <a:t> O NATO INTEGRACIJAMA</a:t>
            </a:r>
            <a:endParaRPr lang="sr-Latn-CS" sz="3600" b="1" i="0" dirty="0">
              <a:solidFill>
                <a:srgbClr val="231F20"/>
              </a:solidFill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sz="2800" b="1" i="0" dirty="0" err="1">
                <a:solidFill>
                  <a:srgbClr val="231F20"/>
                </a:solidFill>
              </a:rPr>
              <a:t>Septembar</a:t>
            </a:r>
            <a:r>
              <a:rPr lang="sr-Latn-CS" sz="2800" b="1" i="0" dirty="0">
                <a:solidFill>
                  <a:srgbClr val="231F20"/>
                </a:solidFill>
              </a:rPr>
              <a:t>, 201</a:t>
            </a:r>
            <a:r>
              <a:rPr lang="en-US" sz="2800" b="1" i="0" dirty="0" smtClean="0">
                <a:solidFill>
                  <a:srgbClr val="231F20"/>
                </a:solidFill>
              </a:rPr>
              <a:t>4</a:t>
            </a:r>
            <a:r>
              <a:rPr lang="sr-Latn-ME" sz="2800" b="1" i="0" dirty="0" smtClean="0">
                <a:solidFill>
                  <a:srgbClr val="231F20"/>
                </a:solidFill>
              </a:rPr>
              <a:t>.</a:t>
            </a:r>
          </a:p>
          <a:p>
            <a:pPr marL="342900" indent="-342900" algn="ctr">
              <a:spcBef>
                <a:spcPct val="20000"/>
              </a:spcBef>
            </a:pPr>
            <a:endParaRPr lang="sr-Latn-ME" sz="2800" b="1" i="0" dirty="0" smtClean="0">
              <a:solidFill>
                <a:srgbClr val="231F20"/>
              </a:solidFill>
            </a:endParaRPr>
          </a:p>
          <a:p>
            <a:pPr marL="342900" indent="-342900" algn="ctr">
              <a:spcBef>
                <a:spcPct val="20000"/>
              </a:spcBef>
            </a:pPr>
            <a:endParaRPr lang="en-GB" sz="2800" b="1" i="0" dirty="0">
              <a:solidFill>
                <a:srgbClr val="231F20"/>
              </a:solidFill>
            </a:endParaRPr>
          </a:p>
        </p:txBody>
      </p:sp>
      <p:sp>
        <p:nvSpPr>
          <p:cNvPr id="461829" name="Rectangle 5"/>
          <p:cNvSpPr>
            <a:spLocks noChangeArrowheads="1"/>
          </p:cNvSpPr>
          <p:nvPr/>
        </p:nvSpPr>
        <p:spPr bwMode="auto">
          <a:xfrm>
            <a:off x="327025" y="915988"/>
            <a:ext cx="86868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/>
            <a:endParaRPr lang="en-GB" sz="6600" b="1" i="0">
              <a:solidFill>
                <a:srgbClr val="FFFF00"/>
              </a:solidFill>
            </a:endParaRPr>
          </a:p>
        </p:txBody>
      </p:sp>
      <p:sp>
        <p:nvSpPr>
          <p:cNvPr id="461831" name="Text Box 7"/>
          <p:cNvSpPr txBox="1">
            <a:spLocks noChangeArrowheads="1"/>
          </p:cNvSpPr>
          <p:nvPr/>
        </p:nvSpPr>
        <p:spPr bwMode="auto">
          <a:xfrm>
            <a:off x="-2412776" y="902360"/>
            <a:ext cx="8568952" cy="3388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GB" sz="1600" dirty="0">
              <a:solidFill>
                <a:srgbClr val="231F2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2055" name="Picture 11" descr="NATOhor_RGB_H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16632"/>
            <a:ext cx="1872556" cy="87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Rectangle 12"/>
          <p:cNvSpPr>
            <a:spLocks noChangeArrowheads="1"/>
          </p:cNvSpPr>
          <p:nvPr/>
        </p:nvSpPr>
        <p:spPr bwMode="auto">
          <a:xfrm>
            <a:off x="1763713" y="5084763"/>
            <a:ext cx="56880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r-Latn-ME" b="1" smtClean="0">
              <a:solidFill>
                <a:schemeClr val="bg2"/>
              </a:solidFill>
            </a:endParaRPr>
          </a:p>
          <a:p>
            <a:pPr algn="ctr"/>
            <a:r>
              <a:rPr lang="en-GB" b="1" smtClean="0">
                <a:solidFill>
                  <a:schemeClr val="bg2"/>
                </a:solidFill>
              </a:rPr>
              <a:t>This </a:t>
            </a:r>
            <a:r>
              <a:rPr lang="en-GB" b="1">
                <a:solidFill>
                  <a:schemeClr val="bg2"/>
                </a:solidFill>
              </a:rPr>
              <a:t>event is co-sponsored by the North Atlantic Treaty Organization</a:t>
            </a:r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13" name="Picture 12" descr="Logo CEDEM c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1914525" cy="8466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1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1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1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61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61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61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61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61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461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826" grpId="0" autoUpdateAnimBg="0"/>
      <p:bldP spid="461828" grpId="0" autoUpdateAnimBg="0"/>
      <p:bldP spid="46182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48A1CD-A9BD-4A81-8D10-471CA2FAC14F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1071563" y="46038"/>
            <a:ext cx="728662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0">
                <a:solidFill>
                  <a:srgbClr val="231F20"/>
                </a:solidFill>
              </a:rPr>
              <a:t>TREND</a:t>
            </a:r>
            <a:r>
              <a:rPr lang="sr-Latn-CS" sz="2800" b="1" i="0">
                <a:solidFill>
                  <a:srgbClr val="231F20"/>
                </a:solidFill>
              </a:rPr>
              <a:t>: </a:t>
            </a:r>
            <a:br>
              <a:rPr lang="sr-Latn-CS" sz="2800" b="1" i="0">
                <a:solidFill>
                  <a:srgbClr val="231F20"/>
                </a:solidFill>
              </a:rPr>
            </a:br>
            <a:r>
              <a:rPr lang="sr-Latn-CS" sz="2800" b="1" i="0">
                <a:solidFill>
                  <a:srgbClr val="231F20"/>
                </a:solidFill>
              </a:rPr>
              <a:t>na referendumu ZA i PROTIV NATO - %</a:t>
            </a:r>
            <a:endParaRPr lang="en-US" sz="2800" b="1" i="0">
              <a:solidFill>
                <a:srgbClr val="231F20"/>
              </a:solidFill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366712" y="1500187"/>
          <a:ext cx="8410576" cy="4429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sr-Latn-CS" sz="2000" smtClean="0">
                <a:solidFill>
                  <a:schemeClr val="bg2"/>
                </a:solidFill>
              </a:rPr>
              <a:t>Podrška NATO i sociodemografske karakteristike: </a:t>
            </a:r>
            <a:endParaRPr lang="en-US" sz="2000" smtClean="0">
              <a:solidFill>
                <a:schemeClr val="bg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A5F59A-B741-4AAA-AB8A-7E8481A6F55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742949" y="923924"/>
          <a:ext cx="8258207" cy="5219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sr-Latn-CS" sz="2000" smtClean="0">
                <a:solidFill>
                  <a:schemeClr val="bg2"/>
                </a:solidFill>
              </a:rPr>
              <a:t>Podrška NATO </a:t>
            </a:r>
            <a:r>
              <a:rPr lang="en-US" sz="2000" smtClean="0">
                <a:solidFill>
                  <a:schemeClr val="bg2"/>
                </a:solidFill>
              </a:rPr>
              <a:t>u odnosu na </a:t>
            </a:r>
            <a:r>
              <a:rPr lang="sr-Latn-CS" sz="2000" smtClean="0">
                <a:solidFill>
                  <a:schemeClr val="bg2"/>
                </a:solidFill>
              </a:rPr>
              <a:t>obrazovanje</a:t>
            </a:r>
            <a:endParaRPr lang="en-US" sz="2000" smtClean="0">
              <a:solidFill>
                <a:schemeClr val="bg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14A6CD-A89F-4D5C-8FAD-94E30C7A2F2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428596" y="1214422"/>
          <a:ext cx="8429684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sr-Latn-CS" sz="2000" smtClean="0">
                <a:solidFill>
                  <a:schemeClr val="bg2"/>
                </a:solidFill>
              </a:rPr>
              <a:t>Podrška NATO </a:t>
            </a:r>
            <a:r>
              <a:rPr lang="en-US" sz="2000" smtClean="0">
                <a:solidFill>
                  <a:schemeClr val="bg2"/>
                </a:solidFill>
              </a:rPr>
              <a:t>u odnosu </a:t>
            </a:r>
            <a:r>
              <a:rPr lang="sr-Latn-CS" sz="2000" smtClean="0">
                <a:solidFill>
                  <a:schemeClr val="bg2"/>
                </a:solidFill>
              </a:rPr>
              <a:t>na sektor zaposlenosti</a:t>
            </a:r>
            <a:endParaRPr lang="en-US" sz="2000" smtClean="0">
              <a:solidFill>
                <a:schemeClr val="bg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0312A-F3E7-4745-8C63-1EFF507142F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214282" y="1142984"/>
          <a:ext cx="8786874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sr-Latn-CS" sz="2000" dirty="0" smtClean="0">
                <a:solidFill>
                  <a:schemeClr val="bg2"/>
                </a:solidFill>
              </a:rPr>
              <a:t>Podrška NATO </a:t>
            </a:r>
            <a:r>
              <a:rPr lang="en-US" sz="2000" dirty="0" smtClean="0">
                <a:solidFill>
                  <a:schemeClr val="bg2"/>
                </a:solidFill>
              </a:rPr>
              <a:t>u </a:t>
            </a:r>
            <a:r>
              <a:rPr lang="en-US" sz="2000" dirty="0" err="1" smtClean="0">
                <a:solidFill>
                  <a:schemeClr val="bg2"/>
                </a:solidFill>
              </a:rPr>
              <a:t>odnosu</a:t>
            </a:r>
            <a:r>
              <a:rPr lang="en-US" sz="2000" dirty="0" smtClean="0">
                <a:solidFill>
                  <a:schemeClr val="bg2"/>
                </a:solidFill>
              </a:rPr>
              <a:t> </a:t>
            </a:r>
            <a:r>
              <a:rPr lang="sr-Latn-CS" sz="2000" dirty="0" smtClean="0">
                <a:solidFill>
                  <a:schemeClr val="bg2"/>
                </a:solidFill>
              </a:rPr>
              <a:t>na godine starosti</a:t>
            </a:r>
            <a:endParaRPr lang="en-US" sz="2000" dirty="0" smtClean="0">
              <a:solidFill>
                <a:schemeClr val="bg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F3DC34-AA6E-4D90-9FD4-1C6544928EC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214282" y="1214422"/>
          <a:ext cx="8786874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sr-Latn-CS" sz="2000" smtClean="0">
                <a:solidFill>
                  <a:schemeClr val="bg2"/>
                </a:solidFill>
              </a:rPr>
              <a:t>Podrška NATO </a:t>
            </a:r>
            <a:r>
              <a:rPr lang="en-US" sz="2000" smtClean="0">
                <a:solidFill>
                  <a:schemeClr val="bg2"/>
                </a:solidFill>
              </a:rPr>
              <a:t>u odnosu </a:t>
            </a:r>
            <a:r>
              <a:rPr lang="sr-Latn-CS" sz="2000" smtClean="0">
                <a:solidFill>
                  <a:schemeClr val="bg2"/>
                </a:solidFill>
              </a:rPr>
              <a:t>na nacionalnu pripadnost</a:t>
            </a:r>
            <a:endParaRPr lang="en-US" sz="2000" smtClean="0">
              <a:solidFill>
                <a:schemeClr val="bg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EA8EF3-E570-4672-938D-0C07A0B4570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214282" y="1214422"/>
          <a:ext cx="8786874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sr-Latn-CS" sz="2000" smtClean="0">
                <a:solidFill>
                  <a:schemeClr val="bg2"/>
                </a:solidFill>
              </a:rPr>
              <a:t>UTICAJ NATO INTEGRACIJA NA %</a:t>
            </a:r>
            <a:endParaRPr lang="en-US" sz="2000" smtClean="0">
              <a:solidFill>
                <a:schemeClr val="bg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0CE32A-D4AA-4270-916C-875C4BF088E0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28688" y="1071563"/>
          <a:ext cx="6540500" cy="5000620"/>
        </p:xfrm>
        <a:graphic>
          <a:graphicData uri="http://schemas.openxmlformats.org/drawingml/2006/table">
            <a:tbl>
              <a:tblPr/>
              <a:tblGrid>
                <a:gridCol w="4635538"/>
                <a:gridCol w="925962"/>
                <a:gridCol w="979000"/>
              </a:tblGrid>
              <a:tr h="4249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EFEKAT NATO INTEGRACIJA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Povoljno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Nepovoljno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6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Mir i stabilnost u Crnoj Gori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45.2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31.4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35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Mir i stabilnost u cijelom regionu Balkana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42.3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32.7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5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Razvoj odnosa CG i Srbije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32.5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41.5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535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Razvoj odnosa CG i Rusije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22.3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51.9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535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Razvoj odnosa CG i bivsih jugoslovenskih republika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39.2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31.9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5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Razvoj odnosa CG i SAD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55.6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20.5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5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Razvoj odnosa CG i EU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55.7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18.8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5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Slobodu odlucivanja CG u spoljnjoj politici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35.1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38.3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535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Ulaganje u Crnu Goru, dolazak kapitala iz inostranstva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41.1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32.7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5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Nacionalni sklad u Crnoj Gori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36.1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35.5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5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Politicka stabilnost u Crnoj Gori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37.4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37.1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5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Razvoj CG ekonomije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39.4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33.5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5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Razvoj demokratije i ljudskih prava u Crnoj Gori 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38.8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34.6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5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Sigurnost građana Crne Gore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44.0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32.8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5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Sigurnost granica Crne Crne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44.6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31.2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5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Efikasnost sistema odbrane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41.2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31.9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5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Troškove i izdatke na sistem odbrane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30.3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42.0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535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Odgovornost vlade prema građanima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35.8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34.5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sz="2000" dirty="0" smtClean="0">
                <a:solidFill>
                  <a:prstClr val="black"/>
                </a:solidFill>
              </a:rPr>
              <a:t>Procjena efekta NATO integracija na CG – sum %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F4D967-195D-4CFE-9447-6D46D944F9A0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467544" y="126876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CE68F6-5288-449F-BF19-DC383C32F02F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1042988" y="333375"/>
            <a:ext cx="67691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Latn-CS" sz="2800" b="1" i="0">
                <a:solidFill>
                  <a:srgbClr val="231F20"/>
                </a:solidFill>
              </a:rPr>
              <a:t>Uzorak</a:t>
            </a:r>
            <a:endParaRPr lang="en-US" sz="2800" b="1" i="0">
              <a:solidFill>
                <a:srgbClr val="231F20"/>
              </a:solidFill>
            </a:endParaRP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611188" y="1196975"/>
            <a:ext cx="7632700" cy="45243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sr-Latn-CS" sz="1800" i="0">
                <a:solidFill>
                  <a:srgbClr val="231F20"/>
                </a:solidFill>
              </a:rPr>
              <a:t>Uzorak je reprezentativan za sve punol</a:t>
            </a:r>
            <a:r>
              <a:rPr lang="en-US" sz="1800" i="0">
                <a:solidFill>
                  <a:srgbClr val="231F20"/>
                </a:solidFill>
              </a:rPr>
              <a:t>j</a:t>
            </a:r>
            <a:r>
              <a:rPr lang="sr-Latn-CS" sz="1800" i="0">
                <a:solidFill>
                  <a:srgbClr val="231F20"/>
                </a:solidFill>
              </a:rPr>
              <a:t>etne građane Crne Gore a realizovan je u 1</a:t>
            </a:r>
            <a:r>
              <a:rPr lang="en-US" sz="1800" i="0">
                <a:solidFill>
                  <a:srgbClr val="231F20"/>
                </a:solidFill>
              </a:rPr>
              <a:t>6</a:t>
            </a:r>
            <a:r>
              <a:rPr lang="sr-Latn-CS" sz="1800" i="0">
                <a:solidFill>
                  <a:srgbClr val="231F20"/>
                </a:solidFill>
              </a:rPr>
              <a:t> sl</a:t>
            </a:r>
            <a:r>
              <a:rPr lang="en-US" sz="1800" i="0">
                <a:solidFill>
                  <a:srgbClr val="231F20"/>
                </a:solidFill>
              </a:rPr>
              <a:t>j</a:t>
            </a:r>
            <a:r>
              <a:rPr lang="sr-Latn-CS" sz="1800" i="0">
                <a:solidFill>
                  <a:srgbClr val="231F20"/>
                </a:solidFill>
              </a:rPr>
              <a:t>edećih opština: </a:t>
            </a:r>
            <a:r>
              <a:rPr lang="en-US" sz="1800" i="0">
                <a:solidFill>
                  <a:srgbClr val="231F20"/>
                </a:solidFill>
              </a:rPr>
              <a:t>Bijelo Polje</a:t>
            </a:r>
            <a:r>
              <a:rPr lang="sr-Latn-CS" sz="1800" i="0">
                <a:solidFill>
                  <a:srgbClr val="231F20"/>
                </a:solidFill>
              </a:rPr>
              <a:t>, </a:t>
            </a:r>
            <a:r>
              <a:rPr lang="en-US" sz="1800" i="0">
                <a:solidFill>
                  <a:srgbClr val="231F20"/>
                </a:solidFill>
              </a:rPr>
              <a:t>Berane</a:t>
            </a:r>
            <a:r>
              <a:rPr lang="sr-Latn-CS" sz="1800" i="0">
                <a:solidFill>
                  <a:srgbClr val="231F20"/>
                </a:solidFill>
              </a:rPr>
              <a:t>, </a:t>
            </a:r>
            <a:r>
              <a:rPr lang="en-US" sz="1800" i="0">
                <a:solidFill>
                  <a:srgbClr val="231F20"/>
                </a:solidFill>
              </a:rPr>
              <a:t>Pljevlja</a:t>
            </a:r>
            <a:r>
              <a:rPr lang="sr-Latn-CS" sz="1800" i="0">
                <a:solidFill>
                  <a:srgbClr val="231F20"/>
                </a:solidFill>
              </a:rPr>
              <a:t>, </a:t>
            </a:r>
            <a:r>
              <a:rPr lang="en-US" sz="1800" i="0">
                <a:solidFill>
                  <a:srgbClr val="231F20"/>
                </a:solidFill>
              </a:rPr>
              <a:t>Podgorica</a:t>
            </a:r>
            <a:r>
              <a:rPr lang="sr-Latn-CS" sz="1800" i="0">
                <a:solidFill>
                  <a:srgbClr val="231F20"/>
                </a:solidFill>
              </a:rPr>
              <a:t>, </a:t>
            </a:r>
            <a:r>
              <a:rPr lang="en-US" sz="1800" i="0">
                <a:solidFill>
                  <a:srgbClr val="231F20"/>
                </a:solidFill>
              </a:rPr>
              <a:t>Nik</a:t>
            </a:r>
            <a:r>
              <a:rPr lang="sr-Latn-CS" sz="1800" i="0">
                <a:solidFill>
                  <a:srgbClr val="231F20"/>
                </a:solidFill>
              </a:rPr>
              <a:t>š</a:t>
            </a:r>
            <a:r>
              <a:rPr lang="en-US" sz="1800" i="0">
                <a:solidFill>
                  <a:srgbClr val="231F20"/>
                </a:solidFill>
              </a:rPr>
              <a:t>i</a:t>
            </a:r>
            <a:r>
              <a:rPr lang="sr-Latn-CS" sz="1800" i="0">
                <a:solidFill>
                  <a:srgbClr val="231F20"/>
                </a:solidFill>
              </a:rPr>
              <a:t>ć, </a:t>
            </a:r>
            <a:r>
              <a:rPr lang="en-US" sz="1800" i="0">
                <a:solidFill>
                  <a:srgbClr val="231F20"/>
                </a:solidFill>
              </a:rPr>
              <a:t>Cetinje</a:t>
            </a:r>
            <a:r>
              <a:rPr lang="sr-Latn-CS" sz="1800" i="0">
                <a:solidFill>
                  <a:srgbClr val="231F20"/>
                </a:solidFill>
              </a:rPr>
              <a:t>, </a:t>
            </a:r>
            <a:r>
              <a:rPr lang="en-US" sz="1800" i="0">
                <a:solidFill>
                  <a:srgbClr val="231F20"/>
                </a:solidFill>
              </a:rPr>
              <a:t>Herceg Novi</a:t>
            </a:r>
            <a:r>
              <a:rPr lang="sr-Latn-CS" sz="1800" i="0">
                <a:solidFill>
                  <a:srgbClr val="231F20"/>
                </a:solidFill>
              </a:rPr>
              <a:t>, </a:t>
            </a:r>
            <a:r>
              <a:rPr lang="en-US" sz="1800" i="0">
                <a:solidFill>
                  <a:srgbClr val="231F20"/>
                </a:solidFill>
              </a:rPr>
              <a:t>Ulcinj</a:t>
            </a:r>
            <a:r>
              <a:rPr lang="sr-Latn-CS" sz="1800" i="0">
                <a:solidFill>
                  <a:srgbClr val="231F20"/>
                </a:solidFill>
              </a:rPr>
              <a:t>, </a:t>
            </a:r>
            <a:r>
              <a:rPr lang="en-US" sz="1800" i="0">
                <a:solidFill>
                  <a:srgbClr val="231F20"/>
                </a:solidFill>
              </a:rPr>
              <a:t>Bar</a:t>
            </a:r>
            <a:r>
              <a:rPr lang="sr-Latn-CS" sz="1800" i="0">
                <a:solidFill>
                  <a:srgbClr val="231F20"/>
                </a:solidFill>
              </a:rPr>
              <a:t>,</a:t>
            </a:r>
            <a:r>
              <a:rPr lang="en-US" sz="1800" i="0">
                <a:solidFill>
                  <a:srgbClr val="231F20"/>
                </a:solidFill>
              </a:rPr>
              <a:t> Budva, Tivat, Kotor,</a:t>
            </a:r>
            <a:r>
              <a:rPr lang="sr-Latn-CS" sz="1800" i="0">
                <a:solidFill>
                  <a:srgbClr val="231F20"/>
                </a:solidFill>
              </a:rPr>
              <a:t> </a:t>
            </a:r>
            <a:r>
              <a:rPr lang="en-US" sz="1800" i="0">
                <a:solidFill>
                  <a:srgbClr val="231F20"/>
                </a:solidFill>
              </a:rPr>
              <a:t>Ro</a:t>
            </a:r>
            <a:r>
              <a:rPr lang="sr-Latn-CS" sz="1800" i="0">
                <a:solidFill>
                  <a:srgbClr val="231F20"/>
                </a:solidFill>
              </a:rPr>
              <a:t>ž</a:t>
            </a:r>
            <a:r>
              <a:rPr lang="en-US" sz="1800" i="0">
                <a:solidFill>
                  <a:srgbClr val="231F20"/>
                </a:solidFill>
              </a:rPr>
              <a:t>aje</a:t>
            </a:r>
            <a:r>
              <a:rPr lang="sr-Latn-CS" sz="1800" i="0">
                <a:solidFill>
                  <a:srgbClr val="231F20"/>
                </a:solidFill>
              </a:rPr>
              <a:t>, </a:t>
            </a:r>
            <a:r>
              <a:rPr lang="en-US" sz="1800" i="0">
                <a:solidFill>
                  <a:srgbClr val="231F20"/>
                </a:solidFill>
              </a:rPr>
              <a:t>Plav, </a:t>
            </a:r>
            <a:r>
              <a:rPr lang="sr-Latn-CS" sz="1800" i="0">
                <a:solidFill>
                  <a:srgbClr val="231F20"/>
                </a:solidFill>
              </a:rPr>
              <a:t>Žabljak, </a:t>
            </a:r>
            <a:r>
              <a:rPr lang="en-US" sz="1800" i="0">
                <a:solidFill>
                  <a:srgbClr val="231F20"/>
                </a:solidFill>
              </a:rPr>
              <a:t>Kola</a:t>
            </a:r>
            <a:r>
              <a:rPr lang="sr-Latn-CS" sz="1800" i="0">
                <a:solidFill>
                  <a:srgbClr val="231F20"/>
                </a:solidFill>
              </a:rPr>
              <a:t>š</a:t>
            </a:r>
            <a:r>
              <a:rPr lang="en-US" sz="1800" i="0">
                <a:solidFill>
                  <a:srgbClr val="231F20"/>
                </a:solidFill>
              </a:rPr>
              <a:t>in</a:t>
            </a:r>
          </a:p>
          <a:p>
            <a:pPr algn="just">
              <a:spcBef>
                <a:spcPct val="50000"/>
              </a:spcBef>
              <a:buFont typeface="Arial" charset="0"/>
              <a:buChar char="•"/>
            </a:pPr>
            <a:r>
              <a:rPr lang="sr-Latn-CS" sz="1800" i="0">
                <a:solidFill>
                  <a:srgbClr val="231F20"/>
                </a:solidFill>
              </a:rPr>
              <a:t>U istraživanju je učestvovalo ukupno 102</a:t>
            </a:r>
            <a:r>
              <a:rPr lang="en-US" sz="1800" i="0">
                <a:solidFill>
                  <a:srgbClr val="231F20"/>
                </a:solidFill>
              </a:rPr>
              <a:t>5</a:t>
            </a:r>
            <a:r>
              <a:rPr lang="sr-Latn-CS" sz="1800" i="0">
                <a:solidFill>
                  <a:srgbClr val="231F20"/>
                </a:solidFill>
              </a:rPr>
              <a:t> ispitanika</a:t>
            </a:r>
          </a:p>
          <a:p>
            <a:pPr algn="just">
              <a:spcBef>
                <a:spcPct val="50000"/>
              </a:spcBef>
              <a:buFont typeface="Arial" charset="0"/>
              <a:buChar char="•"/>
            </a:pPr>
            <a:r>
              <a:rPr lang="sr-Latn-CS" sz="1800" i="0">
                <a:solidFill>
                  <a:srgbClr val="231F20"/>
                </a:solidFill>
              </a:rPr>
              <a:t>Uzorak: dvostruko stratifikovani sa slučajnim izborom ispitanika u okviru definisanih popisnih krugova</a:t>
            </a:r>
          </a:p>
          <a:p>
            <a:pPr algn="just">
              <a:spcBef>
                <a:spcPct val="50000"/>
              </a:spcBef>
              <a:buFont typeface="Arial" charset="0"/>
              <a:buChar char="•"/>
            </a:pPr>
            <a:r>
              <a:rPr lang="sr-Latn-CS" sz="1800" i="0">
                <a:solidFill>
                  <a:srgbClr val="231F20"/>
                </a:solidFill>
              </a:rPr>
              <a:t>Stan</a:t>
            </a:r>
            <a:r>
              <a:rPr lang="en-US" sz="1800" i="0">
                <a:solidFill>
                  <a:srgbClr val="231F20"/>
                </a:solidFill>
              </a:rPr>
              <a:t>d</a:t>
            </a:r>
            <a:r>
              <a:rPr lang="sr-Latn-CS" sz="1800" i="0">
                <a:solidFill>
                  <a:srgbClr val="231F20"/>
                </a:solidFill>
              </a:rPr>
              <a:t>ardna statistička greška m</a:t>
            </a:r>
            <a:r>
              <a:rPr lang="en-US" sz="1800" i="0">
                <a:solidFill>
                  <a:srgbClr val="231F20"/>
                </a:solidFill>
              </a:rPr>
              <a:t>j</a:t>
            </a:r>
            <a:r>
              <a:rPr lang="sr-Latn-CS" sz="1800" i="0">
                <a:solidFill>
                  <a:srgbClr val="231F20"/>
                </a:solidFill>
              </a:rPr>
              <a:t>erenja iznosi </a:t>
            </a:r>
            <a:r>
              <a:rPr lang="sr-Latn-CS" sz="1800" b="1" i="0">
                <a:solidFill>
                  <a:srgbClr val="231F20"/>
                </a:solidFill>
              </a:rPr>
              <a:t>+/-3</a:t>
            </a:r>
            <a:r>
              <a:rPr lang="en-US" sz="1800" b="1" i="0">
                <a:solidFill>
                  <a:srgbClr val="231F20"/>
                </a:solidFill>
              </a:rPr>
              <a:t>.06</a:t>
            </a:r>
            <a:r>
              <a:rPr lang="sr-Latn-CS" sz="1800" b="1" i="0">
                <a:solidFill>
                  <a:srgbClr val="231F20"/>
                </a:solidFill>
              </a:rPr>
              <a:t>%</a:t>
            </a:r>
            <a:r>
              <a:rPr lang="sr-Latn-CS" sz="1800" i="0">
                <a:solidFill>
                  <a:srgbClr val="231F20"/>
                </a:solidFill>
              </a:rPr>
              <a:t> za pojave sa incidencom od 50% sa intervalom pov</a:t>
            </a:r>
            <a:r>
              <a:rPr lang="en-US" sz="1800" i="0">
                <a:solidFill>
                  <a:srgbClr val="231F20"/>
                </a:solidFill>
              </a:rPr>
              <a:t>j</a:t>
            </a:r>
            <a:r>
              <a:rPr lang="sr-Latn-CS" sz="1800" i="0">
                <a:solidFill>
                  <a:srgbClr val="231F20"/>
                </a:solidFill>
              </a:rPr>
              <a:t>erenja od 95%</a:t>
            </a:r>
          </a:p>
          <a:p>
            <a:pPr algn="just">
              <a:spcBef>
                <a:spcPct val="50000"/>
              </a:spcBef>
              <a:buFont typeface="Arial" charset="0"/>
              <a:buChar char="•"/>
            </a:pPr>
            <a:r>
              <a:rPr lang="sr-Latn-CS" sz="1800" i="0">
                <a:solidFill>
                  <a:srgbClr val="231F20"/>
                </a:solidFill>
              </a:rPr>
              <a:t>Poststratifikacija je rađena po polu/rodu, godinama starosti i nacionalnoj pripadnosti</a:t>
            </a:r>
          </a:p>
          <a:p>
            <a:pPr algn="just">
              <a:spcBef>
                <a:spcPct val="50000"/>
              </a:spcBef>
              <a:buFont typeface="Arial" charset="0"/>
              <a:buChar char="•"/>
            </a:pPr>
            <a:r>
              <a:rPr lang="sr-Latn-CS" sz="1800" i="0">
                <a:solidFill>
                  <a:srgbClr val="231F20"/>
                </a:solidFill>
              </a:rPr>
              <a:t>Istraživanje je realizovano u periodu od 2</a:t>
            </a:r>
            <a:r>
              <a:rPr lang="en-US" sz="1800" i="0">
                <a:solidFill>
                  <a:srgbClr val="231F20"/>
                </a:solidFill>
              </a:rPr>
              <a:t>1</a:t>
            </a:r>
            <a:r>
              <a:rPr lang="sr-Latn-CS" sz="1800" i="0">
                <a:solidFill>
                  <a:srgbClr val="231F20"/>
                </a:solidFill>
              </a:rPr>
              <a:t>. </a:t>
            </a:r>
            <a:r>
              <a:rPr lang="en-US" sz="1800" i="0">
                <a:solidFill>
                  <a:srgbClr val="231F20"/>
                </a:solidFill>
              </a:rPr>
              <a:t>s</a:t>
            </a:r>
            <a:r>
              <a:rPr lang="sr-Latn-CS" sz="1800" i="0">
                <a:solidFill>
                  <a:srgbClr val="231F20"/>
                </a:solidFill>
              </a:rPr>
              <a:t>eptembra do 30. </a:t>
            </a:r>
            <a:r>
              <a:rPr lang="en-US" sz="1800" i="0">
                <a:solidFill>
                  <a:srgbClr val="231F20"/>
                </a:solidFill>
              </a:rPr>
              <a:t>s</a:t>
            </a:r>
            <a:r>
              <a:rPr lang="sr-Latn-CS" sz="1800" i="0">
                <a:solidFill>
                  <a:srgbClr val="231F20"/>
                </a:solidFill>
              </a:rPr>
              <a:t>eptembra 201</a:t>
            </a:r>
            <a:r>
              <a:rPr lang="en-US" sz="1800" i="0">
                <a:solidFill>
                  <a:srgbClr val="231F20"/>
                </a:solidFill>
              </a:rPr>
              <a:t>4.</a:t>
            </a:r>
            <a:r>
              <a:rPr lang="sr-Latn-CS" sz="1800" i="0">
                <a:solidFill>
                  <a:srgbClr val="231F20"/>
                </a:solidFill>
              </a:rPr>
              <a:t> godine</a:t>
            </a:r>
          </a:p>
          <a:p>
            <a:pPr algn="just">
              <a:spcBef>
                <a:spcPct val="50000"/>
              </a:spcBef>
              <a:buFont typeface="Arial" charset="0"/>
              <a:buChar char="•"/>
            </a:pPr>
            <a:r>
              <a:rPr lang="en-US" sz="1800" i="0">
                <a:solidFill>
                  <a:srgbClr val="231F20"/>
                </a:solidFill>
              </a:rPr>
              <a:t>Istraživanje je realizovano uz podršku NATO PUBLIC DIPLOMACY/Brisel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2E98CB-CFCF-4E14-9328-64DD4B88094D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1000125" y="71438"/>
            <a:ext cx="7358063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2800" b="1" i="0">
                <a:solidFill>
                  <a:srgbClr val="231F20"/>
                </a:solidFill>
              </a:rPr>
              <a:t>Generalno, da li biste rekli da je Crna Gora krenula - %</a:t>
            </a:r>
            <a:r>
              <a:rPr lang="en-US" sz="2800">
                <a:solidFill>
                  <a:srgbClr val="231F20"/>
                </a:solidFill>
              </a:rPr>
              <a:t> </a:t>
            </a:r>
          </a:p>
        </p:txBody>
      </p:sp>
      <p:graphicFrame>
        <p:nvGraphicFramePr>
          <p:cNvPr id="7" name="Chart 6"/>
          <p:cNvGraphicFramePr/>
          <p:nvPr/>
        </p:nvGraphicFramePr>
        <p:xfrm>
          <a:off x="500034" y="1214422"/>
          <a:ext cx="8215370" cy="4572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8EA352-20E8-414C-8E87-8C11F72522D8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1042988" y="333375"/>
            <a:ext cx="67691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2800" b="1" i="0">
                <a:solidFill>
                  <a:srgbClr val="231F20"/>
                </a:solidFill>
              </a:rPr>
              <a:t>Crna Gora se kreće:</a:t>
            </a:r>
            <a:r>
              <a:rPr lang="en-US" sz="2800" b="1" i="0">
                <a:solidFill>
                  <a:srgbClr val="231F20"/>
                </a:solidFill>
              </a:rPr>
              <a:t> </a:t>
            </a:r>
            <a:r>
              <a:rPr lang="sr-Latn-CS" sz="2800" b="1" i="0">
                <a:solidFill>
                  <a:srgbClr val="231F20"/>
                </a:solidFill>
              </a:rPr>
              <a:t>Trend </a:t>
            </a:r>
            <a:r>
              <a:rPr lang="pl-PL" sz="2800" b="1" i="0">
                <a:solidFill>
                  <a:srgbClr val="231F20"/>
                </a:solidFill>
              </a:rPr>
              <a:t>- %</a:t>
            </a:r>
            <a:endParaRPr lang="en-US" sz="2800" b="1" i="0">
              <a:solidFill>
                <a:srgbClr val="231F20"/>
              </a:solidFill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214282" y="1357298"/>
          <a:ext cx="8715436" cy="428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2FCBF7-CB5A-4E76-B9D9-90039FD2D73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1042988" y="188913"/>
            <a:ext cx="67691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0">
                <a:solidFill>
                  <a:srgbClr val="231F20"/>
                </a:solidFill>
              </a:rPr>
              <a:t>POVJERENJE U INSTITUCIJE </a:t>
            </a:r>
            <a:r>
              <a:rPr lang="pl-PL" sz="2400" b="1" i="0">
                <a:solidFill>
                  <a:srgbClr val="231F20"/>
                </a:solidFill>
              </a:rPr>
              <a:t>– SUM uglavnom i veliko povjerenje %</a:t>
            </a:r>
            <a:endParaRPr lang="en-US" sz="2400" b="1" i="0">
              <a:solidFill>
                <a:srgbClr val="231F20"/>
              </a:solidFill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79512" y="1124744"/>
          <a:ext cx="871296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81763" y="6381750"/>
            <a:ext cx="2133600" cy="476250"/>
          </a:xfrm>
        </p:spPr>
        <p:txBody>
          <a:bodyPr/>
          <a:lstStyle/>
          <a:p>
            <a:pPr>
              <a:defRPr/>
            </a:pPr>
            <a:fld id="{2FD89F65-4B1F-442B-A5F6-A2B64443F41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971550" y="469900"/>
            <a:ext cx="67691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0">
                <a:solidFill>
                  <a:srgbClr val="231F20"/>
                </a:solidFill>
              </a:rPr>
              <a:t>POVJERENJE U INSTITUCIJE </a:t>
            </a:r>
            <a:r>
              <a:rPr lang="pl-PL" sz="2800" b="1" i="0">
                <a:solidFill>
                  <a:srgbClr val="231F20"/>
                </a:solidFill>
              </a:rPr>
              <a:t>– Trend</a:t>
            </a:r>
            <a:endParaRPr lang="en-US" sz="2800" b="1" i="0">
              <a:solidFill>
                <a:srgbClr val="231F2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42875" y="1143000"/>
          <a:ext cx="8858248" cy="4986345"/>
        </p:xfrm>
        <a:graphic>
          <a:graphicData uri="http://schemas.openxmlformats.org/drawingml/2006/table">
            <a:tbl>
              <a:tblPr/>
              <a:tblGrid>
                <a:gridCol w="1917492"/>
                <a:gridCol w="991096"/>
                <a:gridCol w="991096"/>
                <a:gridCol w="992124"/>
                <a:gridCol w="991096"/>
                <a:gridCol w="992124"/>
                <a:gridCol w="991096"/>
                <a:gridCol w="992124"/>
              </a:tblGrid>
              <a:tr h="365759">
                <a:tc>
                  <a:txBody>
                    <a:bodyPr/>
                    <a:lstStyle/>
                    <a:p>
                      <a:endParaRPr lang="en-US" sz="24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Nov. '10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Sep. '11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Dec. ‘11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Jul. ‘12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Sep. ‘12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Mar.  ‘13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Sep. ‘14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Calibri"/>
                        </a:rPr>
                        <a:t>Vlada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55.2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49.9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52.1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46.7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44.7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47.5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44.3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8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Calibri"/>
                        </a:rPr>
                        <a:t>Predsjednik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59.2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56.3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62.2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48.6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49.1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46.6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50.2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8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Calibri"/>
                        </a:rPr>
                        <a:t>Skupština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48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44.1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43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36.7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37.3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36.5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40.2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8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Calibri"/>
                        </a:rPr>
                        <a:t>Sudstvo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45.5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47.1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44.8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41.8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41.3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36.9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42.8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8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Calibri"/>
                        </a:rPr>
                        <a:t>Policija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52.7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47.7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47.3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46.3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48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40.4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49.4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8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Calibri"/>
                        </a:rPr>
                        <a:t>SPC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52.6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48.9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52.7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55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51.4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51.1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55.6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8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Calibri"/>
                        </a:rPr>
                        <a:t>CPC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31.2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28.1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30.2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27.6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23.7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25.0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23.2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8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Calibri"/>
                        </a:rPr>
                        <a:t>Vojska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55.4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44.9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46.8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42.4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45.9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38.8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50.9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8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Calibri"/>
                        </a:rPr>
                        <a:t>Političke</a:t>
                      </a:r>
                      <a:r>
                        <a:rPr lang="en-US" sz="18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Calibri"/>
                        </a:rPr>
                        <a:t>partije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31.3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30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33.5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32.1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24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23.0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26.2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8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Calibri"/>
                        </a:rPr>
                        <a:t>Zdravstvo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64.6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57.8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64.7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60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63.1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53.6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60.3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8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Calibri"/>
                        </a:rPr>
                        <a:t>Obrazovanje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66.8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59.7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63.2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59.4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58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57.0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58.7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8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Calibri"/>
                        </a:rPr>
                        <a:t>EU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59.5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49.9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53.1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49.5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41.3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49.5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48.8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8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Calibri"/>
                        </a:rPr>
                        <a:t>NATO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35.8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30.1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33.1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33.3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28.9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33.6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34.9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8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Calibri"/>
                        </a:rPr>
                        <a:t>NVO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50.5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50.2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46.7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43.4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34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42.3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39.8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8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Calibri"/>
                        </a:rPr>
                        <a:t>Delegacija EU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38.3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6C127C-780C-4CE3-A927-BAE91636E1F3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498690" name="Rectangle 2"/>
          <p:cNvSpPr>
            <a:spLocks noChangeArrowheads="1"/>
          </p:cNvSpPr>
          <p:nvPr/>
        </p:nvSpPr>
        <p:spPr bwMode="auto">
          <a:xfrm>
            <a:off x="228600" y="1066800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/>
            <a:endParaRPr lang="en-GB" sz="6600" b="1" i="0">
              <a:solidFill>
                <a:srgbClr val="FFFF00"/>
              </a:solidFill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089025" y="71438"/>
            <a:ext cx="67691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0">
                <a:solidFill>
                  <a:srgbClr val="231F20"/>
                </a:solidFill>
              </a:rPr>
              <a:t>Da li po Va</a:t>
            </a:r>
            <a:r>
              <a:rPr lang="sr-Latn-CS" sz="2800" b="1" i="0">
                <a:solidFill>
                  <a:srgbClr val="231F20"/>
                </a:solidFill>
              </a:rPr>
              <a:t>š</a:t>
            </a:r>
            <a:r>
              <a:rPr lang="en-US" sz="2800" b="1" i="0">
                <a:solidFill>
                  <a:srgbClr val="231F20"/>
                </a:solidFill>
              </a:rPr>
              <a:t>em mi</a:t>
            </a:r>
            <a:r>
              <a:rPr lang="sr-Latn-CS" sz="2800" b="1" i="0">
                <a:solidFill>
                  <a:srgbClr val="231F20"/>
                </a:solidFill>
              </a:rPr>
              <a:t>š</a:t>
            </a:r>
            <a:r>
              <a:rPr lang="en-US" sz="2800" b="1" i="0">
                <a:solidFill>
                  <a:srgbClr val="231F20"/>
                </a:solidFill>
              </a:rPr>
              <a:t>ljenju Crna Gora treba da bude </a:t>
            </a:r>
            <a:r>
              <a:rPr lang="sr-Latn-CS" sz="2800" b="1" i="0">
                <a:solidFill>
                  <a:srgbClr val="231F20"/>
                </a:solidFill>
              </a:rPr>
              <a:t>č</a:t>
            </a:r>
            <a:r>
              <a:rPr lang="en-US" sz="2800" b="1" i="0">
                <a:solidFill>
                  <a:srgbClr val="231F20"/>
                </a:solidFill>
              </a:rPr>
              <a:t>lanica Evropske Unije</a:t>
            </a:r>
            <a:r>
              <a:rPr lang="sr-Latn-CS" sz="2800" b="1" i="0">
                <a:solidFill>
                  <a:srgbClr val="231F20"/>
                </a:solidFill>
              </a:rPr>
              <a:t>? - %</a:t>
            </a:r>
            <a:endParaRPr lang="en-US" sz="2800" b="1" i="0">
              <a:solidFill>
                <a:srgbClr val="231F20"/>
              </a:solidFill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285720" y="1142984"/>
          <a:ext cx="8643998" cy="4857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8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8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8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98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69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0E855F-C7BD-4FA3-8E2E-3BD34DE93C7D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500739" name="Rectangle 3"/>
          <p:cNvSpPr>
            <a:spLocks noChangeArrowheads="1"/>
          </p:cNvSpPr>
          <p:nvPr/>
        </p:nvSpPr>
        <p:spPr bwMode="auto">
          <a:xfrm>
            <a:off x="327025" y="915988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/>
            <a:endParaRPr lang="en-GB" sz="6600" b="1" i="0">
              <a:solidFill>
                <a:srgbClr val="FFFF00"/>
              </a:solidFill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042988" y="333375"/>
            <a:ext cx="67691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Latn-CS" sz="2800" b="1" i="0">
                <a:solidFill>
                  <a:srgbClr val="231F20"/>
                </a:solidFill>
              </a:rPr>
              <a:t>PODRŠKA EU: TREND %</a:t>
            </a:r>
            <a:endParaRPr lang="en-US" sz="2800" b="1" i="0">
              <a:solidFill>
                <a:srgbClr val="231F20"/>
              </a:solidFill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142844" y="1285860"/>
          <a:ext cx="8715436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00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0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0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00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073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896918-0B88-4F60-B1FA-278EB743B387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1042988" y="71438"/>
            <a:ext cx="67691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0">
                <a:solidFill>
                  <a:srgbClr val="231F20"/>
                </a:solidFill>
              </a:rPr>
              <a:t>Ukoliko biste sjutra glasali o </a:t>
            </a:r>
            <a:r>
              <a:rPr lang="sr-Latn-CS" sz="2800" b="1" i="0">
                <a:solidFill>
                  <a:srgbClr val="231F20"/>
                </a:solidFill>
              </a:rPr>
              <a:t>č</a:t>
            </a:r>
            <a:r>
              <a:rPr lang="en-US" sz="2800" b="1" i="0">
                <a:solidFill>
                  <a:srgbClr val="231F20"/>
                </a:solidFill>
              </a:rPr>
              <a:t>lanstvu Crne Gore u NATO Va</a:t>
            </a:r>
            <a:r>
              <a:rPr lang="sr-Latn-CS" sz="2800" b="1" i="0">
                <a:solidFill>
                  <a:srgbClr val="231F20"/>
                </a:solidFill>
              </a:rPr>
              <a:t>š</a:t>
            </a:r>
            <a:r>
              <a:rPr lang="en-US" sz="2800" b="1" i="0">
                <a:solidFill>
                  <a:srgbClr val="231F20"/>
                </a:solidFill>
              </a:rPr>
              <a:t> odgovor bi bio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285720" y="1357298"/>
          <a:ext cx="8501122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8549</TotalTime>
  <Words>624</Words>
  <Application>Microsoft Office PowerPoint</Application>
  <PresentationFormat>On-screen Show (4:3)</PresentationFormat>
  <Paragraphs>246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Podrška NATO i sociodemografske karakteristike: </vt:lpstr>
      <vt:lpstr>Podrška NATO u odnosu na obrazovanje</vt:lpstr>
      <vt:lpstr>Podrška NATO u odnosu na sektor zaposlenosti</vt:lpstr>
      <vt:lpstr>Podrška NATO u odnosu na godine starosti</vt:lpstr>
      <vt:lpstr>Podrška NATO u odnosu na nacionalnu pripadnost</vt:lpstr>
      <vt:lpstr>UTICAJ NATO INTEGRACIJA NA %</vt:lpstr>
      <vt:lpstr>Procjena efekta NATO integracija na CG – sum %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Info</dc:creator>
  <cp:lastModifiedBy>Katarina</cp:lastModifiedBy>
  <cp:revision>1035</cp:revision>
  <dcterms:created xsi:type="dcterms:W3CDTF">2004-06-10T12:54:28Z</dcterms:created>
  <dcterms:modified xsi:type="dcterms:W3CDTF">2014-10-07T09:45:37Z</dcterms:modified>
</cp:coreProperties>
</file>